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60" r:id="rId3"/>
    <p:sldId id="261" r:id="rId4"/>
    <p:sldId id="258" r:id="rId5"/>
    <p:sldId id="262" r:id="rId6"/>
    <p:sldId id="257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th-TH"/>
    </a:defPPr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B23978-2865-40C6-8C61-790AA7048CC2}" type="datetimeFigureOut">
              <a:rPr lang="th-TH" smtClean="0"/>
              <a:t>08/06/54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3539D3-4CBA-4397-AC27-A1C3EE85C123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8365862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B23978-2865-40C6-8C61-790AA7048CC2}" type="datetimeFigureOut">
              <a:rPr lang="th-TH" smtClean="0"/>
              <a:t>08/06/54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3539D3-4CBA-4397-AC27-A1C3EE85C123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7655181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B23978-2865-40C6-8C61-790AA7048CC2}" type="datetimeFigureOut">
              <a:rPr lang="th-TH" smtClean="0"/>
              <a:t>08/06/54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3539D3-4CBA-4397-AC27-A1C3EE85C123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8438519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B23978-2865-40C6-8C61-790AA7048CC2}" type="datetimeFigureOut">
              <a:rPr lang="th-TH" smtClean="0"/>
              <a:t>08/06/54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3539D3-4CBA-4397-AC27-A1C3EE85C123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6677564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B23978-2865-40C6-8C61-790AA7048CC2}" type="datetimeFigureOut">
              <a:rPr lang="th-TH" smtClean="0"/>
              <a:t>08/06/54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3539D3-4CBA-4397-AC27-A1C3EE85C123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4169487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B23978-2865-40C6-8C61-790AA7048CC2}" type="datetimeFigureOut">
              <a:rPr lang="th-TH" smtClean="0"/>
              <a:t>08/06/54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3539D3-4CBA-4397-AC27-A1C3EE85C123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662101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B23978-2865-40C6-8C61-790AA7048CC2}" type="datetimeFigureOut">
              <a:rPr lang="th-TH" smtClean="0"/>
              <a:t>08/06/54</a:t>
            </a:fld>
            <a:endParaRPr lang="th-T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th-T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3539D3-4CBA-4397-AC27-A1C3EE85C123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0801495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B23978-2865-40C6-8C61-790AA7048CC2}" type="datetimeFigureOut">
              <a:rPr lang="th-TH" smtClean="0"/>
              <a:t>08/06/54</a:t>
            </a:fld>
            <a:endParaRPr lang="th-T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th-T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3539D3-4CBA-4397-AC27-A1C3EE85C123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5784858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B23978-2865-40C6-8C61-790AA7048CC2}" type="datetimeFigureOut">
              <a:rPr lang="th-TH" smtClean="0"/>
              <a:t>08/06/54</a:t>
            </a:fld>
            <a:endParaRPr lang="th-T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th-T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3539D3-4CBA-4397-AC27-A1C3EE85C123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559053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B23978-2865-40C6-8C61-790AA7048CC2}" type="datetimeFigureOut">
              <a:rPr lang="th-TH" smtClean="0"/>
              <a:t>08/06/54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3539D3-4CBA-4397-AC27-A1C3EE85C123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1380748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th-T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B23978-2865-40C6-8C61-790AA7048CC2}" type="datetimeFigureOut">
              <a:rPr lang="th-TH" smtClean="0"/>
              <a:t>08/06/54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3539D3-4CBA-4397-AC27-A1C3EE85C123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5117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82B23978-2865-40C6-8C61-790AA7048CC2}" type="datetimeFigureOut">
              <a:rPr lang="th-TH" smtClean="0"/>
              <a:t>08/06/54</a:t>
            </a:fld>
            <a:endParaRPr lang="th-TH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th-TH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23539D3-4CBA-4397-AC27-A1C3EE85C123}" type="slidenum">
              <a:rPr lang="th-TH" smtClean="0"/>
              <a:t>‹#›</a:t>
            </a:fld>
            <a:endParaRPr lang="th-T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th-TH"/>
      </a:defPPr>
      <a:lvl1pPr marL="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7" Type="http://schemas.openxmlformats.org/officeDocument/2006/relationships/image" Target="../media/image7.wm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wmf"/><Relationship Id="rId5" Type="http://schemas.openxmlformats.org/officeDocument/2006/relationships/image" Target="../media/image5.wmf"/><Relationship Id="rId4" Type="http://schemas.openxmlformats.org/officeDocument/2006/relationships/image" Target="../media/image4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th-TH" sz="6600" b="1" i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H Mali Grade 6" pitchFamily="2" charset="-34"/>
                <a:cs typeface="TH Mali Grade 6" pitchFamily="2" charset="-34"/>
              </a:rPr>
              <a:t>บทปฏิบัติการที่ </a:t>
            </a:r>
            <a:r>
              <a:rPr lang="th-TH" sz="6600" b="1" i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H Mali Grade 6" pitchFamily="2" charset="-34"/>
                <a:cs typeface="TH Mali Grade 6" pitchFamily="2" charset="-34"/>
              </a:rPr>
              <a:t>1</a:t>
            </a:r>
            <a:br>
              <a:rPr lang="th-TH" sz="6600" b="1" i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H Mali Grade 6" pitchFamily="2" charset="-34"/>
                <a:cs typeface="TH Mali Grade 6" pitchFamily="2" charset="-34"/>
              </a:rPr>
            </a:br>
            <a:r>
              <a:rPr lang="th-TH" sz="6600" b="1" i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H Mali Grade 6" pitchFamily="2" charset="-34"/>
                <a:cs typeface="TH Mali Grade 6" pitchFamily="2" charset="-34"/>
              </a:rPr>
              <a:t>การ</a:t>
            </a:r>
            <a:r>
              <a:rPr lang="th-TH" sz="6600" b="1" i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H Mali Grade 6" pitchFamily="2" charset="-34"/>
                <a:cs typeface="TH Mali Grade 6" pitchFamily="2" charset="-34"/>
              </a:rPr>
              <a:t>กำหนดขอบเขตพื้นที่ลุ่มน้ำ และการจัดทำแผนที่เบื้องต้น</a:t>
            </a:r>
            <a:endParaRPr lang="th-TH" sz="66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H Mali Grade 6" pitchFamily="2" charset="-34"/>
              <a:cs typeface="TH Mali Grade 6" pitchFamily="2" charset="-34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95736" y="5013176"/>
            <a:ext cx="6400800" cy="864096"/>
          </a:xfrm>
        </p:spPr>
        <p:txBody>
          <a:bodyPr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r"/>
            <a:r>
              <a:rPr lang="th-TH" sz="3600" b="1" i="1" dirty="0" smtClean="0">
                <a:ln w="11430"/>
                <a:solidFill>
                  <a:schemeClr val="accent5">
                    <a:lumMod val="75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H Mali Grade 6" pitchFamily="2" charset="-34"/>
                <a:cs typeface="TH Mali Grade 6" pitchFamily="2" charset="-34"/>
              </a:rPr>
              <a:t>อ.</a:t>
            </a:r>
            <a:r>
              <a:rPr lang="th-TH" sz="3600" b="1" i="1" dirty="0" err="1" smtClean="0">
                <a:ln w="11430"/>
                <a:solidFill>
                  <a:schemeClr val="accent5">
                    <a:lumMod val="75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H Mali Grade 6" pitchFamily="2" charset="-34"/>
                <a:cs typeface="TH Mali Grade 6" pitchFamily="2" charset="-34"/>
              </a:rPr>
              <a:t>วีนัส</a:t>
            </a:r>
            <a:r>
              <a:rPr lang="th-TH" sz="3600" b="1" i="1" dirty="0" smtClean="0">
                <a:ln w="11430"/>
                <a:solidFill>
                  <a:schemeClr val="accent5">
                    <a:lumMod val="75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H Mali Grade 6" pitchFamily="2" charset="-34"/>
                <a:cs typeface="TH Mali Grade 6" pitchFamily="2" charset="-34"/>
              </a:rPr>
              <a:t>  ต่วนเครือ</a:t>
            </a:r>
            <a:endParaRPr lang="th-TH" sz="3600" b="1" i="1" dirty="0">
              <a:ln w="11430"/>
              <a:solidFill>
                <a:schemeClr val="accent5">
                  <a:lumMod val="75000"/>
                </a:schemeClr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H Mali Grade 6" pitchFamily="2" charset="-34"/>
              <a:cs typeface="TH Mali Grade 6" pitchFamily="2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3028305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260648"/>
            <a:ext cx="8686800" cy="1143000"/>
          </a:xfrm>
        </p:spPr>
        <p:txBody>
          <a:bodyPr/>
          <a:lstStyle/>
          <a:p>
            <a:r>
              <a:rPr lang="th-TH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H Mali Grade 6" pitchFamily="2" charset="-34"/>
                <a:cs typeface="TH Mali Grade 6" pitchFamily="2" charset="-34"/>
              </a:rPr>
              <a:t>ระบบพิกัดทางภูมิศาสตร์</a:t>
            </a:r>
            <a:r>
              <a:rPr lang="th-TH" sz="60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H Mali Grade 6" pitchFamily="2" charset="-34"/>
                <a:cs typeface="TH Mali Grade 6" pitchFamily="2" charset="-34"/>
              </a:rPr>
              <a:t> </a:t>
            </a:r>
            <a:r>
              <a:rPr lang="en-US" sz="60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H Mali Grade 6" pitchFamily="2" charset="-34"/>
                <a:cs typeface="TH Mali Grade 6" pitchFamily="2" charset="-34"/>
              </a:rPr>
              <a:t/>
            </a:r>
            <a:br>
              <a:rPr lang="en-US" sz="60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H Mali Grade 6" pitchFamily="2" charset="-34"/>
                <a:cs typeface="TH Mali Grade 6" pitchFamily="2" charset="-34"/>
              </a:rPr>
            </a:br>
            <a:r>
              <a:rPr lang="en-US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H Mali Grade 6" pitchFamily="2" charset="-34"/>
                <a:cs typeface="TH Mali Grade 6" pitchFamily="2" charset="-34"/>
              </a:rPr>
              <a:t> </a:t>
            </a:r>
            <a:r>
              <a:rPr lang="en-US" sz="40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H Mali Grade 6" pitchFamily="2" charset="-34"/>
                <a:cs typeface="TH Mali Grade 6" pitchFamily="2" charset="-34"/>
              </a:rPr>
              <a:t>Projections</a:t>
            </a:r>
            <a:endParaRPr lang="th-TH" sz="40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TH Mali Grade 6" pitchFamily="2" charset="-34"/>
              <a:cs typeface="TH Mali Grade 6" pitchFamily="2" charset="-34"/>
            </a:endParaRPr>
          </a:p>
        </p:txBody>
      </p:sp>
      <p:sp>
        <p:nvSpPr>
          <p:cNvPr id="33795" name="Rectangle 3"/>
          <p:cNvSpPr>
            <a:spLocks noGrp="1" noChangeArrowheads="1"/>
          </p:cNvSpPr>
          <p:nvPr>
            <p:ph idx="1"/>
          </p:nvPr>
        </p:nvSpPr>
        <p:spPr>
          <a:xfrm>
            <a:off x="1066800" y="1752600"/>
            <a:ext cx="3962400" cy="457200"/>
          </a:xfrm>
          <a:noFill/>
          <a:ln/>
        </p:spPr>
        <p:txBody>
          <a:bodyPr/>
          <a:lstStyle/>
          <a:p>
            <a:r>
              <a:rPr lang="en-US" sz="2400">
                <a:latin typeface="Copperplate Gothic Bold" pitchFamily="34" charset="0"/>
                <a:cs typeface="KodchiangUPC" pitchFamily="18" charset="-34"/>
              </a:rPr>
              <a:t>UTM (Con.)</a:t>
            </a:r>
            <a:endParaRPr lang="en-US" sz="1600">
              <a:latin typeface="Copperplate Gothic Bold" pitchFamily="34" charset="0"/>
              <a:cs typeface="KodchiangUPC" pitchFamily="18" charset="-34"/>
            </a:endParaRPr>
          </a:p>
        </p:txBody>
      </p:sp>
      <p:sp>
        <p:nvSpPr>
          <p:cNvPr id="33807" name="Rectangle 15"/>
          <p:cNvSpPr>
            <a:spLocks noChangeArrowheads="1"/>
          </p:cNvSpPr>
          <p:nvPr/>
        </p:nvSpPr>
        <p:spPr bwMode="auto">
          <a:xfrm>
            <a:off x="1571625" y="5624513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algn="ctr" fontAlgn="base">
              <a:spcBef>
                <a:spcPct val="2000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  <a:latin typeface="Copperplate Gothic Bold" pitchFamily="34" charset="0"/>
                <a:cs typeface="KodchiangUPC" pitchFamily="18" charset="-34"/>
              </a:rPr>
              <a:t>LATITUDE</a:t>
            </a:r>
            <a:endParaRPr lang="en-US" sz="1600">
              <a:solidFill>
                <a:srgbClr val="000000"/>
              </a:solidFill>
              <a:latin typeface="Copperplate Gothic Bold" pitchFamily="34" charset="0"/>
              <a:cs typeface="KodchiangUPC" pitchFamily="18" charset="-34"/>
            </a:endParaRPr>
          </a:p>
        </p:txBody>
      </p:sp>
      <p:grpSp>
        <p:nvGrpSpPr>
          <p:cNvPr id="33808" name="Group 16"/>
          <p:cNvGrpSpPr>
            <a:grpSpLocks/>
          </p:cNvGrpSpPr>
          <p:nvPr/>
        </p:nvGrpSpPr>
        <p:grpSpPr bwMode="auto">
          <a:xfrm>
            <a:off x="1528763" y="2895600"/>
            <a:ext cx="3119437" cy="2133600"/>
            <a:chOff x="3459" y="1824"/>
            <a:chExt cx="1965" cy="1344"/>
          </a:xfrm>
        </p:grpSpPr>
        <p:sp>
          <p:nvSpPr>
            <p:cNvPr id="33809" name="Oval 17"/>
            <p:cNvSpPr>
              <a:spLocks noChangeArrowheads="1"/>
            </p:cNvSpPr>
            <p:nvPr/>
          </p:nvSpPr>
          <p:spPr bwMode="auto">
            <a:xfrm>
              <a:off x="3600" y="1824"/>
              <a:ext cx="1392" cy="1344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th-TH">
                <a:solidFill>
                  <a:srgbClr val="000000"/>
                </a:solidFill>
              </a:endParaRPr>
            </a:p>
          </p:txBody>
        </p:sp>
        <p:sp>
          <p:nvSpPr>
            <p:cNvPr id="33810" name="Line 18"/>
            <p:cNvSpPr>
              <a:spLocks noChangeShapeType="1"/>
            </p:cNvSpPr>
            <p:nvPr/>
          </p:nvSpPr>
          <p:spPr bwMode="auto">
            <a:xfrm rot="5400000">
              <a:off x="4299" y="1660"/>
              <a:ext cx="0" cy="168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th-TH">
                <a:solidFill>
                  <a:srgbClr val="000000"/>
                </a:solidFill>
              </a:endParaRPr>
            </a:p>
          </p:txBody>
        </p:sp>
        <p:sp>
          <p:nvSpPr>
            <p:cNvPr id="33811" name="Rectangle 19"/>
            <p:cNvSpPr>
              <a:spLocks noChangeArrowheads="1"/>
            </p:cNvSpPr>
            <p:nvPr/>
          </p:nvSpPr>
          <p:spPr bwMode="auto">
            <a:xfrm>
              <a:off x="5040" y="2352"/>
              <a:ext cx="384" cy="2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342900" indent="-342900" algn="ctr" fontAlgn="base">
                <a:spcBef>
                  <a:spcPct val="20000"/>
                </a:spcBef>
                <a:spcAft>
                  <a:spcPct val="0"/>
                </a:spcAft>
              </a:pPr>
              <a:r>
                <a:rPr lang="en-US" sz="2400">
                  <a:solidFill>
                    <a:srgbClr val="000000"/>
                  </a:solidFill>
                  <a:latin typeface="Copperplate Gothic Bold" pitchFamily="34" charset="0"/>
                  <a:cs typeface="KodchiangUPC" pitchFamily="18" charset="-34"/>
                </a:rPr>
                <a:t>0</a:t>
              </a:r>
              <a:endParaRPr lang="en-US" sz="1600">
                <a:solidFill>
                  <a:srgbClr val="000000"/>
                </a:solidFill>
                <a:latin typeface="Copperplate Gothic Bold" pitchFamily="34" charset="0"/>
                <a:cs typeface="KodchiangUPC" pitchFamily="18" charset="-34"/>
              </a:endParaRPr>
            </a:p>
          </p:txBody>
        </p:sp>
      </p:grpSp>
      <p:sp>
        <p:nvSpPr>
          <p:cNvPr id="33812" name="Rectangle 20"/>
          <p:cNvSpPr>
            <a:spLocks noChangeArrowheads="1"/>
          </p:cNvSpPr>
          <p:nvPr/>
        </p:nvSpPr>
        <p:spPr bwMode="auto">
          <a:xfrm>
            <a:off x="2362200" y="5181600"/>
            <a:ext cx="968375" cy="457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algn="ctr" fontAlgn="base">
              <a:spcBef>
                <a:spcPct val="2000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  <a:latin typeface="Copperplate Gothic Bold" pitchFamily="34" charset="0"/>
                <a:cs typeface="KodchiangUPC" pitchFamily="18" charset="-34"/>
              </a:rPr>
              <a:t>90 S</a:t>
            </a:r>
            <a:endParaRPr lang="en-US" sz="1600">
              <a:solidFill>
                <a:srgbClr val="000000"/>
              </a:solidFill>
              <a:latin typeface="Copperplate Gothic Bold" pitchFamily="34" charset="0"/>
              <a:cs typeface="KodchiangUPC" pitchFamily="18" charset="-34"/>
            </a:endParaRPr>
          </a:p>
        </p:txBody>
      </p:sp>
      <p:sp>
        <p:nvSpPr>
          <p:cNvPr id="33813" name="Rectangle 21"/>
          <p:cNvSpPr>
            <a:spLocks noChangeArrowheads="1"/>
          </p:cNvSpPr>
          <p:nvPr/>
        </p:nvSpPr>
        <p:spPr bwMode="auto">
          <a:xfrm>
            <a:off x="2286000" y="2293938"/>
            <a:ext cx="1055688" cy="457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algn="ctr" fontAlgn="base">
              <a:spcBef>
                <a:spcPct val="2000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  <a:latin typeface="Copperplate Gothic Bold" pitchFamily="34" charset="0"/>
                <a:cs typeface="KodchiangUPC" pitchFamily="18" charset="-34"/>
              </a:rPr>
              <a:t>90 N</a:t>
            </a:r>
            <a:endParaRPr lang="en-US" sz="1600">
              <a:solidFill>
                <a:srgbClr val="000000"/>
              </a:solidFill>
              <a:latin typeface="Copperplate Gothic Bold" pitchFamily="34" charset="0"/>
              <a:cs typeface="KodchiangUPC" pitchFamily="18" charset="-34"/>
            </a:endParaRPr>
          </a:p>
        </p:txBody>
      </p:sp>
      <p:sp>
        <p:nvSpPr>
          <p:cNvPr id="33814" name="AutoShape 22"/>
          <p:cNvSpPr>
            <a:spLocks noChangeArrowheads="1"/>
          </p:cNvSpPr>
          <p:nvPr/>
        </p:nvSpPr>
        <p:spPr bwMode="auto">
          <a:xfrm>
            <a:off x="2514600" y="3200400"/>
            <a:ext cx="685800" cy="609600"/>
          </a:xfrm>
          <a:prstGeom prst="upArrow">
            <a:avLst>
              <a:gd name="adj1" fmla="val 50000"/>
              <a:gd name="adj2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th-TH">
              <a:solidFill>
                <a:srgbClr val="000000"/>
              </a:solidFill>
            </a:endParaRPr>
          </a:p>
        </p:txBody>
      </p:sp>
      <p:sp>
        <p:nvSpPr>
          <p:cNvPr id="33815" name="AutoShape 23"/>
          <p:cNvSpPr>
            <a:spLocks noChangeArrowheads="1"/>
          </p:cNvSpPr>
          <p:nvPr/>
        </p:nvSpPr>
        <p:spPr bwMode="auto">
          <a:xfrm flipV="1">
            <a:off x="2514600" y="4114800"/>
            <a:ext cx="685800" cy="609600"/>
          </a:xfrm>
          <a:prstGeom prst="upArrow">
            <a:avLst>
              <a:gd name="adj1" fmla="val 50000"/>
              <a:gd name="adj2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th-TH">
              <a:solidFill>
                <a:srgbClr val="000000"/>
              </a:solidFill>
            </a:endParaRPr>
          </a:p>
        </p:txBody>
      </p:sp>
      <p:sp>
        <p:nvSpPr>
          <p:cNvPr id="33826" name="Rectangle 34"/>
          <p:cNvSpPr>
            <a:spLocks noChangeArrowheads="1"/>
          </p:cNvSpPr>
          <p:nvPr/>
        </p:nvSpPr>
        <p:spPr bwMode="auto">
          <a:xfrm>
            <a:off x="3048000" y="4191000"/>
            <a:ext cx="8382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algn="ctr" fontAlgn="base">
              <a:spcBef>
                <a:spcPct val="20000"/>
              </a:spcBef>
              <a:spcAft>
                <a:spcPct val="0"/>
              </a:spcAft>
            </a:pPr>
            <a:r>
              <a:rPr lang="en-US" sz="1400">
                <a:solidFill>
                  <a:srgbClr val="000000"/>
                </a:solidFill>
                <a:latin typeface="Copperplate Gothic Bold" pitchFamily="34" charset="0"/>
                <a:cs typeface="KodchiangUPC" pitchFamily="18" charset="-34"/>
              </a:rPr>
              <a:t>plus</a:t>
            </a:r>
            <a:endParaRPr lang="en-US" sz="900">
              <a:solidFill>
                <a:srgbClr val="000000"/>
              </a:solidFill>
              <a:latin typeface="Copperplate Gothic Bold" pitchFamily="34" charset="0"/>
              <a:cs typeface="KodchiangUPC" pitchFamily="18" charset="-34"/>
            </a:endParaRPr>
          </a:p>
        </p:txBody>
      </p:sp>
      <p:sp>
        <p:nvSpPr>
          <p:cNvPr id="33827" name="Rectangle 35"/>
          <p:cNvSpPr>
            <a:spLocks noChangeArrowheads="1"/>
          </p:cNvSpPr>
          <p:nvPr/>
        </p:nvSpPr>
        <p:spPr bwMode="auto">
          <a:xfrm>
            <a:off x="3048000" y="3429000"/>
            <a:ext cx="8382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algn="ctr" fontAlgn="base">
              <a:spcBef>
                <a:spcPct val="20000"/>
              </a:spcBef>
              <a:spcAft>
                <a:spcPct val="0"/>
              </a:spcAft>
            </a:pPr>
            <a:r>
              <a:rPr lang="en-US" sz="1400">
                <a:solidFill>
                  <a:srgbClr val="000000"/>
                </a:solidFill>
                <a:latin typeface="Copperplate Gothic Bold" pitchFamily="34" charset="0"/>
                <a:cs typeface="KodchiangUPC" pitchFamily="18" charset="-34"/>
              </a:rPr>
              <a:t>plus</a:t>
            </a:r>
            <a:endParaRPr lang="en-US" sz="900">
              <a:solidFill>
                <a:srgbClr val="000000"/>
              </a:solidFill>
              <a:latin typeface="Copperplate Gothic Bold" pitchFamily="34" charset="0"/>
              <a:cs typeface="KodchiangUPC" pitchFamily="18" charset="-34"/>
            </a:endParaRPr>
          </a:p>
        </p:txBody>
      </p:sp>
      <p:sp>
        <p:nvSpPr>
          <p:cNvPr id="33828" name="Rectangle 36"/>
          <p:cNvSpPr>
            <a:spLocks noChangeArrowheads="1"/>
          </p:cNvSpPr>
          <p:nvPr/>
        </p:nvSpPr>
        <p:spPr bwMode="auto">
          <a:xfrm>
            <a:off x="4724400" y="37338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algn="ctr" fontAlgn="base">
              <a:spcBef>
                <a:spcPct val="2000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  <a:latin typeface="Copperplate Gothic Bold" pitchFamily="34" charset="0"/>
                <a:cs typeface="KodchiangUPC" pitchFamily="18" charset="-34"/>
              </a:rPr>
              <a:t>Origin Y (N/S)</a:t>
            </a:r>
            <a:endParaRPr lang="en-US" sz="1600">
              <a:solidFill>
                <a:srgbClr val="000000"/>
              </a:solidFill>
              <a:latin typeface="Copperplate Gothic Bold" pitchFamily="34" charset="0"/>
              <a:cs typeface="KodchiangUPC" pitchFamily="18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7333689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38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38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38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38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338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338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5" grpId="0" build="p" autoUpdateAnimBg="0"/>
      <p:bldP spid="33807" grpId="0" build="p" autoUpdateAnimBg="0"/>
      <p:bldP spid="33812" grpId="0" build="p" autoUpdateAnimBg="0"/>
      <p:bldP spid="33813" grpId="0" build="p" autoUpdateAnimBg="0"/>
      <p:bldP spid="33826" grpId="0" build="p" autoUpdateAnimBg="0"/>
      <p:bldP spid="33827" grpId="0" build="p" autoUpdateAnimBg="0"/>
      <p:bldP spid="33828" grpId="0" build="p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7" name="AutoShape 13"/>
          <p:cNvSpPr>
            <a:spLocks noChangeArrowheads="1"/>
          </p:cNvSpPr>
          <p:nvPr/>
        </p:nvSpPr>
        <p:spPr bwMode="auto">
          <a:xfrm>
            <a:off x="2209800" y="1943100"/>
            <a:ext cx="838200" cy="533400"/>
          </a:xfrm>
          <a:custGeom>
            <a:avLst/>
            <a:gdLst>
              <a:gd name="G0" fmla="+- 14891 0 0"/>
              <a:gd name="G1" fmla="+- 5014 0 0"/>
              <a:gd name="G2" fmla="+- 21600 0 5014"/>
              <a:gd name="G3" fmla="+- 10800 0 5014"/>
              <a:gd name="G4" fmla="+- 21600 0 14891"/>
              <a:gd name="G5" fmla="*/ G4 G3 10800"/>
              <a:gd name="G6" fmla="+- 21600 0 G5"/>
              <a:gd name="T0" fmla="*/ 14891 w 21600"/>
              <a:gd name="T1" fmla="*/ 0 h 21600"/>
              <a:gd name="T2" fmla="*/ 0 w 21600"/>
              <a:gd name="T3" fmla="*/ 10800 h 21600"/>
              <a:gd name="T4" fmla="*/ 14891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4891" y="0"/>
                </a:moveTo>
                <a:lnTo>
                  <a:pt x="14891" y="5014"/>
                </a:lnTo>
                <a:lnTo>
                  <a:pt x="3375" y="5014"/>
                </a:lnTo>
                <a:lnTo>
                  <a:pt x="3375" y="16586"/>
                </a:lnTo>
                <a:lnTo>
                  <a:pt x="14891" y="16586"/>
                </a:lnTo>
                <a:lnTo>
                  <a:pt x="14891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014"/>
                </a:moveTo>
                <a:lnTo>
                  <a:pt x="1350" y="16586"/>
                </a:lnTo>
                <a:lnTo>
                  <a:pt x="2700" y="16586"/>
                </a:lnTo>
                <a:lnTo>
                  <a:pt x="2700" y="5014"/>
                </a:lnTo>
                <a:close/>
              </a:path>
              <a:path w="21600" h="21600">
                <a:moveTo>
                  <a:pt x="0" y="5014"/>
                </a:moveTo>
                <a:lnTo>
                  <a:pt x="0" y="16586"/>
                </a:lnTo>
                <a:lnTo>
                  <a:pt x="675" y="16586"/>
                </a:lnTo>
                <a:lnTo>
                  <a:pt x="675" y="5014"/>
                </a:lnTo>
                <a:close/>
              </a:path>
            </a:pathLst>
          </a:cu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th-TH">
              <a:solidFill>
                <a:srgbClr val="000000"/>
              </a:solidFill>
            </a:endParaRPr>
          </a:p>
        </p:txBody>
      </p:sp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88640"/>
            <a:ext cx="7772400" cy="1143000"/>
          </a:xfrm>
        </p:spPr>
        <p:txBody>
          <a:bodyPr/>
          <a:lstStyle/>
          <a:p>
            <a:r>
              <a:rPr lang="th-TH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H Mali Grade 6" pitchFamily="2" charset="-34"/>
                <a:cs typeface="TH Mali Grade 6" pitchFamily="2" charset="-34"/>
              </a:rPr>
              <a:t>องค์ประกอบระบบสารสนเทศทางภูมิศาสตร์</a:t>
            </a:r>
            <a:r>
              <a:rPr lang="th-TH" sz="48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H Mali Grade 6" pitchFamily="2" charset="-34"/>
                <a:cs typeface="TH Mali Grade 6" pitchFamily="2" charset="-34"/>
              </a:rPr>
              <a:t> </a:t>
            </a:r>
            <a:r>
              <a:rPr lang="en-US" sz="48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H Mali Grade 6" pitchFamily="2" charset="-34"/>
                <a:cs typeface="TH Mali Grade 6" pitchFamily="2" charset="-34"/>
              </a:rPr>
              <a:t/>
            </a:r>
            <a:br>
              <a:rPr lang="en-US" sz="48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H Mali Grade 6" pitchFamily="2" charset="-34"/>
                <a:cs typeface="TH Mali Grade 6" pitchFamily="2" charset="-34"/>
              </a:rPr>
            </a:br>
            <a:r>
              <a:rPr lang="en-US" sz="28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H Mali Grade 6" pitchFamily="2" charset="-34"/>
                <a:cs typeface="TH Mali Grade 6" pitchFamily="2" charset="-34"/>
              </a:rPr>
              <a:t>Geographic Information System Elements</a:t>
            </a:r>
            <a:endParaRPr lang="th-TH" sz="28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TH Mali Grade 6" pitchFamily="2" charset="-34"/>
              <a:cs typeface="TH Mali Grade 6" pitchFamily="2" charset="-34"/>
            </a:endParaRPr>
          </a:p>
        </p:txBody>
      </p:sp>
      <p:grpSp>
        <p:nvGrpSpPr>
          <p:cNvPr id="6166" name="Group 22"/>
          <p:cNvGrpSpPr>
            <a:grpSpLocks/>
          </p:cNvGrpSpPr>
          <p:nvPr/>
        </p:nvGrpSpPr>
        <p:grpSpPr bwMode="auto">
          <a:xfrm>
            <a:off x="2438400" y="1447800"/>
            <a:ext cx="3076575" cy="1412875"/>
            <a:chOff x="1536" y="912"/>
            <a:chExt cx="1938" cy="890"/>
          </a:xfrm>
        </p:grpSpPr>
        <p:pic>
          <p:nvPicPr>
            <p:cNvPr id="6156" name="Picture 12" descr="I0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68" y="1176"/>
              <a:ext cx="626" cy="62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159" name="Text Box 15"/>
            <p:cNvSpPr txBox="1">
              <a:spLocks noChangeArrowheads="1"/>
            </p:cNvSpPr>
            <p:nvPr/>
          </p:nvSpPr>
          <p:spPr bwMode="auto">
            <a:xfrm>
              <a:off x="1536" y="912"/>
              <a:ext cx="1938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th-TH">
                  <a:solidFill>
                    <a:srgbClr val="000000"/>
                  </a:solidFill>
                  <a:cs typeface="KodchiangUPC" pitchFamily="18" charset="-34"/>
                </a:rPr>
                <a:t>สารสนเทศ</a:t>
              </a:r>
              <a:r>
                <a:rPr lang="en-US" sz="2000">
                  <a:solidFill>
                    <a:srgbClr val="000000"/>
                  </a:solidFill>
                  <a:latin typeface="Copperplate Gothic Bold" pitchFamily="34" charset="0"/>
                </a:rPr>
                <a:t>(Information)</a:t>
              </a:r>
              <a:endParaRPr lang="th-TH" sz="2000">
                <a:solidFill>
                  <a:srgbClr val="000000"/>
                </a:solidFill>
                <a:latin typeface="Copperplate Gothic Bold" pitchFamily="34" charset="0"/>
              </a:endParaRPr>
            </a:p>
          </p:txBody>
        </p:sp>
      </p:grpSp>
      <p:grpSp>
        <p:nvGrpSpPr>
          <p:cNvPr id="6168" name="Group 24"/>
          <p:cNvGrpSpPr>
            <a:grpSpLocks/>
          </p:cNvGrpSpPr>
          <p:nvPr/>
        </p:nvGrpSpPr>
        <p:grpSpPr bwMode="auto">
          <a:xfrm>
            <a:off x="2667000" y="3771900"/>
            <a:ext cx="4756150" cy="2133600"/>
            <a:chOff x="1680" y="2376"/>
            <a:chExt cx="2996" cy="1344"/>
          </a:xfrm>
        </p:grpSpPr>
        <p:pic>
          <p:nvPicPr>
            <p:cNvPr id="6152" name="Picture 8" descr="bs00580_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48" y="2376"/>
              <a:ext cx="1298" cy="109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160" name="Text Box 16"/>
            <p:cNvSpPr txBox="1">
              <a:spLocks noChangeArrowheads="1"/>
            </p:cNvSpPr>
            <p:nvPr/>
          </p:nvSpPr>
          <p:spPr bwMode="auto">
            <a:xfrm>
              <a:off x="1680" y="3393"/>
              <a:ext cx="2996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th-TH">
                  <a:solidFill>
                    <a:srgbClr val="000000"/>
                  </a:solidFill>
                  <a:cs typeface="KodchiangUPC" pitchFamily="18" charset="-34"/>
                </a:rPr>
                <a:t>เครื่องมือและอุปกรณ์</a:t>
              </a:r>
              <a:r>
                <a:rPr lang="en-US" sz="2000">
                  <a:solidFill>
                    <a:srgbClr val="000000"/>
                  </a:solidFill>
                  <a:latin typeface="Copperplate Gothic Bold" pitchFamily="34" charset="0"/>
                </a:rPr>
                <a:t>(Tool&amp;Equipments)</a:t>
              </a:r>
              <a:endParaRPr lang="th-TH" sz="2000">
                <a:solidFill>
                  <a:srgbClr val="000000"/>
                </a:solidFill>
                <a:latin typeface="Copperplate Gothic Bold" pitchFamily="34" charset="0"/>
              </a:endParaRPr>
            </a:p>
          </p:txBody>
        </p:sp>
      </p:grpSp>
      <p:grpSp>
        <p:nvGrpSpPr>
          <p:cNvPr id="6167" name="Group 23"/>
          <p:cNvGrpSpPr>
            <a:grpSpLocks/>
          </p:cNvGrpSpPr>
          <p:nvPr/>
        </p:nvGrpSpPr>
        <p:grpSpPr bwMode="auto">
          <a:xfrm>
            <a:off x="5638800" y="1714500"/>
            <a:ext cx="2462213" cy="2347913"/>
            <a:chOff x="3552" y="1080"/>
            <a:chExt cx="1551" cy="1479"/>
          </a:xfrm>
        </p:grpSpPr>
        <p:pic>
          <p:nvPicPr>
            <p:cNvPr id="6151" name="Picture 7" descr="pe01561_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52" y="1368"/>
              <a:ext cx="1396" cy="92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153" name="Picture 9" descr="bd00028_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60" y="1080"/>
              <a:ext cx="543" cy="53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161" name="Text Box 17"/>
            <p:cNvSpPr txBox="1">
              <a:spLocks noChangeArrowheads="1"/>
            </p:cNvSpPr>
            <p:nvPr/>
          </p:nvSpPr>
          <p:spPr bwMode="auto">
            <a:xfrm>
              <a:off x="3696" y="2232"/>
              <a:ext cx="1311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th-TH">
                  <a:solidFill>
                    <a:srgbClr val="000000"/>
                  </a:solidFill>
                  <a:cs typeface="KodchiangUPC" pitchFamily="18" charset="-34"/>
                </a:rPr>
                <a:t>บุคลากร</a:t>
              </a:r>
              <a:r>
                <a:rPr lang="en-US" sz="2000">
                  <a:solidFill>
                    <a:srgbClr val="000000"/>
                  </a:solidFill>
                  <a:latin typeface="Copperplate Gothic Bold" pitchFamily="34" charset="0"/>
                </a:rPr>
                <a:t>(Human)</a:t>
              </a:r>
              <a:endParaRPr lang="th-TH" sz="2000">
                <a:solidFill>
                  <a:srgbClr val="000000"/>
                </a:solidFill>
                <a:latin typeface="Copperplate Gothic Bold" pitchFamily="34" charset="0"/>
              </a:endParaRPr>
            </a:p>
          </p:txBody>
        </p:sp>
      </p:grpSp>
      <p:grpSp>
        <p:nvGrpSpPr>
          <p:cNvPr id="6171" name="Group 27"/>
          <p:cNvGrpSpPr>
            <a:grpSpLocks/>
          </p:cNvGrpSpPr>
          <p:nvPr/>
        </p:nvGrpSpPr>
        <p:grpSpPr bwMode="auto">
          <a:xfrm>
            <a:off x="3810000" y="2286000"/>
            <a:ext cx="2057400" cy="1714500"/>
            <a:chOff x="2400" y="1440"/>
            <a:chExt cx="1296" cy="1080"/>
          </a:xfrm>
        </p:grpSpPr>
        <p:sp>
          <p:nvSpPr>
            <p:cNvPr id="6162" name="AutoShape 18"/>
            <p:cNvSpPr>
              <a:spLocks noChangeArrowheads="1"/>
            </p:cNvSpPr>
            <p:nvPr/>
          </p:nvSpPr>
          <p:spPr bwMode="auto">
            <a:xfrm flipV="1">
              <a:off x="2400" y="1440"/>
              <a:ext cx="528" cy="960"/>
            </a:xfrm>
            <a:prstGeom prst="curvedRightArrow">
              <a:avLst>
                <a:gd name="adj1" fmla="val 36364"/>
                <a:gd name="adj2" fmla="val 72727"/>
                <a:gd name="adj3" fmla="val 33333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th-TH">
                <a:solidFill>
                  <a:srgbClr val="000000"/>
                </a:solidFill>
              </a:endParaRPr>
            </a:p>
          </p:txBody>
        </p:sp>
        <p:sp>
          <p:nvSpPr>
            <p:cNvPr id="6163" name="AutoShape 19"/>
            <p:cNvSpPr>
              <a:spLocks noChangeArrowheads="1"/>
            </p:cNvSpPr>
            <p:nvPr/>
          </p:nvSpPr>
          <p:spPr bwMode="auto">
            <a:xfrm>
              <a:off x="3312" y="1512"/>
              <a:ext cx="384" cy="1008"/>
            </a:xfrm>
            <a:prstGeom prst="curvedLeftArrow">
              <a:avLst>
                <a:gd name="adj1" fmla="val 52500"/>
                <a:gd name="adj2" fmla="val 105000"/>
                <a:gd name="adj3" fmla="val 33333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th-TH">
                <a:solidFill>
                  <a:srgbClr val="000000"/>
                </a:solidFill>
              </a:endParaRPr>
            </a:p>
          </p:txBody>
        </p:sp>
        <p:sp>
          <p:nvSpPr>
            <p:cNvPr id="6164" name="Text Box 20"/>
            <p:cNvSpPr txBox="1">
              <a:spLocks noChangeArrowheads="1"/>
            </p:cNvSpPr>
            <p:nvPr/>
          </p:nvSpPr>
          <p:spPr bwMode="auto">
            <a:xfrm>
              <a:off x="2464" y="1617"/>
              <a:ext cx="1218" cy="5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th-TH">
                  <a:solidFill>
                    <a:srgbClr val="000000"/>
                  </a:solidFill>
                  <a:cs typeface="KodchiangUPC" pitchFamily="18" charset="-34"/>
                </a:rPr>
                <a:t>กระบวนการ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2000">
                  <a:solidFill>
                    <a:srgbClr val="000000"/>
                  </a:solidFill>
                  <a:latin typeface="Copperplate Gothic Bold" pitchFamily="34" charset="0"/>
                </a:rPr>
                <a:t>(Procedure)</a:t>
              </a:r>
              <a:endParaRPr lang="th-TH" sz="2000">
                <a:solidFill>
                  <a:srgbClr val="000000"/>
                </a:solidFill>
                <a:latin typeface="Copperplate Gothic Bold" pitchFamily="34" charset="0"/>
              </a:endParaRPr>
            </a:p>
          </p:txBody>
        </p:sp>
      </p:grpSp>
      <p:grpSp>
        <p:nvGrpSpPr>
          <p:cNvPr id="6170" name="Group 26"/>
          <p:cNvGrpSpPr>
            <a:grpSpLocks/>
          </p:cNvGrpSpPr>
          <p:nvPr/>
        </p:nvGrpSpPr>
        <p:grpSpPr bwMode="auto">
          <a:xfrm>
            <a:off x="990600" y="1866900"/>
            <a:ext cx="1905000" cy="1981200"/>
            <a:chOff x="624" y="1176"/>
            <a:chExt cx="1200" cy="1248"/>
          </a:xfrm>
        </p:grpSpPr>
        <p:grpSp>
          <p:nvGrpSpPr>
            <p:cNvPr id="6165" name="Group 21"/>
            <p:cNvGrpSpPr>
              <a:grpSpLocks/>
            </p:cNvGrpSpPr>
            <p:nvPr/>
          </p:nvGrpSpPr>
          <p:grpSpPr bwMode="auto">
            <a:xfrm>
              <a:off x="624" y="1176"/>
              <a:ext cx="1033" cy="1248"/>
              <a:chOff x="624" y="1176"/>
              <a:chExt cx="1033" cy="1248"/>
            </a:xfrm>
          </p:grpSpPr>
          <p:pic>
            <p:nvPicPr>
              <p:cNvPr id="6149" name="Picture 5" descr="mp00640_"/>
              <p:cNvPicPr>
                <a:picLocks noChangeAspect="1" noChangeArrowheads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24" y="1176"/>
                <a:ext cx="809" cy="80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6158" name="Text Box 14"/>
              <p:cNvSpPr txBox="1">
                <a:spLocks noChangeArrowheads="1"/>
              </p:cNvSpPr>
              <p:nvPr/>
            </p:nvSpPr>
            <p:spPr bwMode="auto">
              <a:xfrm>
                <a:off x="662" y="2097"/>
                <a:ext cx="995" cy="32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th-TH">
                    <a:solidFill>
                      <a:srgbClr val="000000"/>
                    </a:solidFill>
                    <a:cs typeface="KodchiangUPC" pitchFamily="18" charset="-34"/>
                  </a:rPr>
                  <a:t>ข้อมูล</a:t>
                </a:r>
                <a:r>
                  <a:rPr lang="en-US" sz="2000">
                    <a:solidFill>
                      <a:srgbClr val="000000"/>
                    </a:solidFill>
                    <a:latin typeface="Copperplate Gothic Bold" pitchFamily="34" charset="0"/>
                  </a:rPr>
                  <a:t>(Data)</a:t>
                </a:r>
                <a:endParaRPr lang="th-TH" sz="2000">
                  <a:solidFill>
                    <a:srgbClr val="000000"/>
                  </a:solidFill>
                  <a:latin typeface="Copperplate Gothic Bold" pitchFamily="34" charset="0"/>
                </a:endParaRPr>
              </a:p>
            </p:txBody>
          </p:sp>
        </p:grpSp>
        <p:pic>
          <p:nvPicPr>
            <p:cNvPr id="6150" name="Picture 6" descr="bs00554_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52" y="1608"/>
              <a:ext cx="672" cy="58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1608643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6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6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6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6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1027"/>
          <p:cNvSpPr>
            <a:spLocks noGrp="1" noChangeArrowheads="1"/>
          </p:cNvSpPr>
          <p:nvPr>
            <p:ph type="title"/>
          </p:nvPr>
        </p:nvSpPr>
        <p:spPr>
          <a:xfrm>
            <a:off x="228600" y="228600"/>
            <a:ext cx="8686800" cy="1143000"/>
          </a:xfrm>
        </p:spPr>
        <p:txBody>
          <a:bodyPr/>
          <a:lstStyle/>
          <a:p>
            <a:r>
              <a:rPr lang="th-TH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H Mali Grade 6" pitchFamily="2" charset="-34"/>
                <a:cs typeface="TH Mali Grade 6" pitchFamily="2" charset="-34"/>
              </a:rPr>
              <a:t>สารสนเทศ และ</a:t>
            </a:r>
            <a:r>
              <a:rPr lang="th-TH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H Mali Grade 6" pitchFamily="2" charset="-34"/>
                <a:cs typeface="TH Mali Grade 6" pitchFamily="2" charset="-34"/>
              </a:rPr>
              <a:t>สารสนเทศทางภูมิศาสตร์</a:t>
            </a:r>
            <a:r>
              <a:rPr lang="th-TH" sz="48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H Mali Grade 6" pitchFamily="2" charset="-34"/>
                <a:cs typeface="TH Mali Grade 6" pitchFamily="2" charset="-34"/>
              </a:rPr>
              <a:t> </a:t>
            </a:r>
            <a:r>
              <a:rPr lang="en-US" sz="48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H Mali Grade 6" pitchFamily="2" charset="-34"/>
                <a:cs typeface="TH Mali Grade 6" pitchFamily="2" charset="-34"/>
              </a:rPr>
              <a:t/>
            </a:r>
            <a:br>
              <a:rPr lang="en-US" sz="48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H Mali Grade 6" pitchFamily="2" charset="-34"/>
                <a:cs typeface="TH Mali Grade 6" pitchFamily="2" charset="-34"/>
              </a:rPr>
            </a:br>
            <a:r>
              <a:rPr lang="en-US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H Mali Grade 6" pitchFamily="2" charset="-34"/>
                <a:cs typeface="TH Mali Grade 6" pitchFamily="2" charset="-34"/>
              </a:rPr>
              <a:t> </a:t>
            </a:r>
            <a:r>
              <a:rPr lang="en-US" sz="2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H Mali Grade 6" pitchFamily="2" charset="-34"/>
                <a:cs typeface="TH Mali Grade 6" pitchFamily="2" charset="-34"/>
              </a:rPr>
              <a:t>Information System &amp;</a:t>
            </a:r>
            <a:r>
              <a:rPr lang="th-TH" sz="2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H Mali Grade 6" pitchFamily="2" charset="-34"/>
                <a:cs typeface="TH Mali Grade 6" pitchFamily="2" charset="-34"/>
              </a:rPr>
              <a:t> </a:t>
            </a:r>
            <a:r>
              <a:rPr lang="en-US" sz="2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H Mali Grade 6" pitchFamily="2" charset="-34"/>
                <a:cs typeface="TH Mali Grade 6" pitchFamily="2" charset="-34"/>
              </a:rPr>
              <a:t>Geographic Information System </a:t>
            </a:r>
            <a:endParaRPr lang="th-TH" sz="24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TH Mali Grade 6" pitchFamily="2" charset="-34"/>
              <a:cs typeface="TH Mali Grade 6" pitchFamily="2" charset="-34"/>
            </a:endParaRPr>
          </a:p>
        </p:txBody>
      </p:sp>
      <p:grpSp>
        <p:nvGrpSpPr>
          <p:cNvPr id="16418" name="Group 1058"/>
          <p:cNvGrpSpPr>
            <a:grpSpLocks/>
          </p:cNvGrpSpPr>
          <p:nvPr/>
        </p:nvGrpSpPr>
        <p:grpSpPr bwMode="auto">
          <a:xfrm>
            <a:off x="990600" y="1447800"/>
            <a:ext cx="4524375" cy="2400300"/>
            <a:chOff x="624" y="912"/>
            <a:chExt cx="2850" cy="1512"/>
          </a:xfrm>
        </p:grpSpPr>
        <p:sp>
          <p:nvSpPr>
            <p:cNvPr id="16386" name="AutoShape 1026"/>
            <p:cNvSpPr>
              <a:spLocks noChangeArrowheads="1"/>
            </p:cNvSpPr>
            <p:nvPr/>
          </p:nvSpPr>
          <p:spPr bwMode="auto">
            <a:xfrm>
              <a:off x="1392" y="1224"/>
              <a:ext cx="528" cy="336"/>
            </a:xfrm>
            <a:custGeom>
              <a:avLst/>
              <a:gdLst>
                <a:gd name="G0" fmla="+- 14891 0 0"/>
                <a:gd name="G1" fmla="+- 5014 0 0"/>
                <a:gd name="G2" fmla="+- 21600 0 5014"/>
                <a:gd name="G3" fmla="+- 10800 0 5014"/>
                <a:gd name="G4" fmla="+- 21600 0 14891"/>
                <a:gd name="G5" fmla="*/ G4 G3 10800"/>
                <a:gd name="G6" fmla="+- 21600 0 G5"/>
                <a:gd name="T0" fmla="*/ 14891 w 21600"/>
                <a:gd name="T1" fmla="*/ 0 h 21600"/>
                <a:gd name="T2" fmla="*/ 0 w 21600"/>
                <a:gd name="T3" fmla="*/ 10800 h 21600"/>
                <a:gd name="T4" fmla="*/ 14891 w 21600"/>
                <a:gd name="T5" fmla="*/ 21600 h 21600"/>
                <a:gd name="T6" fmla="*/ 21600 w 21600"/>
                <a:gd name="T7" fmla="*/ 1080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375 w 21600"/>
                <a:gd name="T13" fmla="*/ G1 h 21600"/>
                <a:gd name="T14" fmla="*/ G6 w 21600"/>
                <a:gd name="T15" fmla="*/ G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4891" y="0"/>
                  </a:moveTo>
                  <a:lnTo>
                    <a:pt x="14891" y="5014"/>
                  </a:lnTo>
                  <a:lnTo>
                    <a:pt x="3375" y="5014"/>
                  </a:lnTo>
                  <a:lnTo>
                    <a:pt x="3375" y="16586"/>
                  </a:lnTo>
                  <a:lnTo>
                    <a:pt x="14891" y="16586"/>
                  </a:lnTo>
                  <a:lnTo>
                    <a:pt x="14891" y="21600"/>
                  </a:lnTo>
                  <a:lnTo>
                    <a:pt x="21600" y="10800"/>
                  </a:lnTo>
                  <a:close/>
                </a:path>
                <a:path w="21600" h="21600">
                  <a:moveTo>
                    <a:pt x="1350" y="5014"/>
                  </a:moveTo>
                  <a:lnTo>
                    <a:pt x="1350" y="16586"/>
                  </a:lnTo>
                  <a:lnTo>
                    <a:pt x="2700" y="16586"/>
                  </a:lnTo>
                  <a:lnTo>
                    <a:pt x="2700" y="5014"/>
                  </a:lnTo>
                  <a:close/>
                </a:path>
                <a:path w="21600" h="21600">
                  <a:moveTo>
                    <a:pt x="0" y="5014"/>
                  </a:moveTo>
                  <a:lnTo>
                    <a:pt x="0" y="16586"/>
                  </a:lnTo>
                  <a:lnTo>
                    <a:pt x="675" y="16586"/>
                  </a:lnTo>
                  <a:lnTo>
                    <a:pt x="675" y="5014"/>
                  </a:lnTo>
                  <a:close/>
                </a:path>
              </a:pathLst>
            </a:cu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th-TH">
                <a:solidFill>
                  <a:srgbClr val="000000"/>
                </a:solidFill>
              </a:endParaRPr>
            </a:p>
          </p:txBody>
        </p:sp>
        <p:grpSp>
          <p:nvGrpSpPr>
            <p:cNvPr id="16407" name="Group 1047"/>
            <p:cNvGrpSpPr>
              <a:grpSpLocks/>
            </p:cNvGrpSpPr>
            <p:nvPr/>
          </p:nvGrpSpPr>
          <p:grpSpPr bwMode="auto">
            <a:xfrm>
              <a:off x="624" y="912"/>
              <a:ext cx="2850" cy="1512"/>
              <a:chOff x="624" y="912"/>
              <a:chExt cx="2850" cy="1512"/>
            </a:xfrm>
          </p:grpSpPr>
          <p:grpSp>
            <p:nvGrpSpPr>
              <p:cNvPr id="16388" name="Group 1028"/>
              <p:cNvGrpSpPr>
                <a:grpSpLocks/>
              </p:cNvGrpSpPr>
              <p:nvPr/>
            </p:nvGrpSpPr>
            <p:grpSpPr bwMode="auto">
              <a:xfrm>
                <a:off x="1536" y="912"/>
                <a:ext cx="1938" cy="890"/>
                <a:chOff x="1536" y="912"/>
                <a:chExt cx="1938" cy="890"/>
              </a:xfrm>
            </p:grpSpPr>
            <p:pic>
              <p:nvPicPr>
                <p:cNvPr id="16389" name="Picture 1029" descr="I03"/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968" y="1176"/>
                  <a:ext cx="626" cy="626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16390" name="Text Box 1030"/>
                <p:cNvSpPr txBox="1">
                  <a:spLocks noChangeArrowheads="1"/>
                </p:cNvSpPr>
                <p:nvPr/>
              </p:nvSpPr>
              <p:spPr bwMode="auto">
                <a:xfrm>
                  <a:off x="1536" y="912"/>
                  <a:ext cx="1938" cy="32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th-TH">
                      <a:solidFill>
                        <a:srgbClr val="000000"/>
                      </a:solidFill>
                      <a:cs typeface="KodchiangUPC" pitchFamily="18" charset="-34"/>
                    </a:rPr>
                    <a:t>สารสนเทศ</a:t>
                  </a:r>
                  <a:r>
                    <a:rPr lang="en-US" sz="2000">
                      <a:solidFill>
                        <a:srgbClr val="000000"/>
                      </a:solidFill>
                      <a:latin typeface="Copperplate Gothic Bold" pitchFamily="34" charset="0"/>
                    </a:rPr>
                    <a:t>(Information)</a:t>
                  </a:r>
                  <a:endParaRPr lang="th-TH" sz="2000">
                    <a:solidFill>
                      <a:srgbClr val="000000"/>
                    </a:solidFill>
                    <a:latin typeface="Copperplate Gothic Bold" pitchFamily="34" charset="0"/>
                  </a:endParaRPr>
                </a:p>
              </p:txBody>
            </p:sp>
          </p:grpSp>
          <p:grpSp>
            <p:nvGrpSpPr>
              <p:cNvPr id="16402" name="Group 1042"/>
              <p:cNvGrpSpPr>
                <a:grpSpLocks/>
              </p:cNvGrpSpPr>
              <p:nvPr/>
            </p:nvGrpSpPr>
            <p:grpSpPr bwMode="auto">
              <a:xfrm>
                <a:off x="624" y="1176"/>
                <a:ext cx="1200" cy="1248"/>
                <a:chOff x="624" y="1176"/>
                <a:chExt cx="1200" cy="1248"/>
              </a:xfrm>
            </p:grpSpPr>
            <p:grpSp>
              <p:nvGrpSpPr>
                <p:cNvPr id="16403" name="Group 1043"/>
                <p:cNvGrpSpPr>
                  <a:grpSpLocks/>
                </p:cNvGrpSpPr>
                <p:nvPr/>
              </p:nvGrpSpPr>
              <p:grpSpPr bwMode="auto">
                <a:xfrm>
                  <a:off x="624" y="1176"/>
                  <a:ext cx="1033" cy="1248"/>
                  <a:chOff x="624" y="1176"/>
                  <a:chExt cx="1033" cy="1248"/>
                </a:xfrm>
              </p:grpSpPr>
              <p:pic>
                <p:nvPicPr>
                  <p:cNvPr id="16404" name="Picture 1044" descr="mp00640_"/>
                  <p:cNvPicPr>
                    <a:picLocks noChangeAspect="1" noChangeArrowheads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624" y="1176"/>
                    <a:ext cx="809" cy="806"/>
                  </a:xfrm>
                  <a:prstGeom prst="rect">
                    <a:avLst/>
                  </a:prstGeom>
                  <a:noFill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</p:pic>
              <p:sp>
                <p:nvSpPr>
                  <p:cNvPr id="16405" name="Text Box 1045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662" y="2097"/>
                    <a:ext cx="995" cy="327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>
                    <a:spAutoFit/>
                  </a:bodyPr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r>
                      <a:rPr lang="th-TH">
                        <a:solidFill>
                          <a:srgbClr val="000000"/>
                        </a:solidFill>
                        <a:cs typeface="KodchiangUPC" pitchFamily="18" charset="-34"/>
                      </a:rPr>
                      <a:t>ข้อมูล</a:t>
                    </a:r>
                    <a:r>
                      <a:rPr lang="en-US" sz="2000">
                        <a:solidFill>
                          <a:srgbClr val="000000"/>
                        </a:solidFill>
                        <a:latin typeface="Copperplate Gothic Bold" pitchFamily="34" charset="0"/>
                      </a:rPr>
                      <a:t>(Data)</a:t>
                    </a:r>
                    <a:endParaRPr lang="th-TH" sz="2000">
                      <a:solidFill>
                        <a:srgbClr val="000000"/>
                      </a:solidFill>
                      <a:latin typeface="Copperplate Gothic Bold" pitchFamily="34" charset="0"/>
                    </a:endParaRPr>
                  </a:p>
                </p:txBody>
              </p:sp>
            </p:grpSp>
            <p:pic>
              <p:nvPicPr>
                <p:cNvPr id="16406" name="Picture 1046" descr="bs00554_"/>
                <p:cNvPicPr>
                  <a:picLocks noChangeAspect="1" noChangeArrowheads="1"/>
                </p:cNvPicPr>
                <p:nvPr/>
              </p:nvPicPr>
              <p:blipFill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152" y="1608"/>
                  <a:ext cx="672" cy="587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</p:grpSp>
      </p:grpSp>
      <p:grpSp>
        <p:nvGrpSpPr>
          <p:cNvPr id="16417" name="Group 1057"/>
          <p:cNvGrpSpPr>
            <a:grpSpLocks/>
          </p:cNvGrpSpPr>
          <p:nvPr/>
        </p:nvGrpSpPr>
        <p:grpSpPr bwMode="auto">
          <a:xfrm>
            <a:off x="1573213" y="3429000"/>
            <a:ext cx="4370387" cy="2500313"/>
            <a:chOff x="991" y="2160"/>
            <a:chExt cx="2753" cy="1575"/>
          </a:xfrm>
        </p:grpSpPr>
        <p:sp>
          <p:nvSpPr>
            <p:cNvPr id="16408" name="AutoShape 1048"/>
            <p:cNvSpPr>
              <a:spLocks noChangeArrowheads="1"/>
            </p:cNvSpPr>
            <p:nvPr/>
          </p:nvSpPr>
          <p:spPr bwMode="auto">
            <a:xfrm>
              <a:off x="1872" y="2160"/>
              <a:ext cx="912" cy="1152"/>
            </a:xfrm>
            <a:prstGeom prst="can">
              <a:avLst>
                <a:gd name="adj" fmla="val 43643"/>
              </a:avLst>
            </a:prstGeom>
            <a:solidFill>
              <a:srgbClr val="CCEC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th-TH">
                <a:solidFill>
                  <a:srgbClr val="000000"/>
                </a:solidFill>
              </a:endParaRPr>
            </a:p>
          </p:txBody>
        </p:sp>
        <p:sp>
          <p:nvSpPr>
            <p:cNvPr id="16409" name="Text Box 1049"/>
            <p:cNvSpPr txBox="1">
              <a:spLocks noChangeArrowheads="1"/>
            </p:cNvSpPr>
            <p:nvPr/>
          </p:nvSpPr>
          <p:spPr bwMode="auto">
            <a:xfrm>
              <a:off x="991" y="3408"/>
              <a:ext cx="2753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th-TH">
                  <a:solidFill>
                    <a:srgbClr val="000000"/>
                  </a:solidFill>
                  <a:cs typeface="KodchiangUPC" pitchFamily="18" charset="-34"/>
                </a:rPr>
                <a:t>ข้อมูลเชิงบรรยาย</a:t>
              </a:r>
              <a:r>
                <a:rPr lang="en-US" sz="2000">
                  <a:solidFill>
                    <a:srgbClr val="000000"/>
                  </a:solidFill>
                  <a:latin typeface="Copperplate Gothic Bold" pitchFamily="34" charset="0"/>
                </a:rPr>
                <a:t>(Non-Spatial Data)</a:t>
              </a:r>
              <a:endParaRPr lang="th-TH">
                <a:solidFill>
                  <a:srgbClr val="000000"/>
                </a:solidFill>
              </a:endParaRPr>
            </a:p>
          </p:txBody>
        </p:sp>
      </p:grpSp>
      <p:sp>
        <p:nvSpPr>
          <p:cNvPr id="16410" name="AutoShape 1050"/>
          <p:cNvSpPr>
            <a:spLocks noChangeArrowheads="1"/>
          </p:cNvSpPr>
          <p:nvPr/>
        </p:nvSpPr>
        <p:spPr bwMode="auto">
          <a:xfrm>
            <a:off x="5715000" y="4419600"/>
            <a:ext cx="2209800" cy="685800"/>
          </a:xfrm>
          <a:prstGeom prst="flowChartDecision">
            <a:avLst/>
          </a:prstGeom>
          <a:solidFill>
            <a:srgbClr val="FF00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th-TH">
                <a:solidFill>
                  <a:srgbClr val="000000"/>
                </a:solidFill>
                <a:cs typeface="KodchiangUPC" pitchFamily="18" charset="-34"/>
              </a:rPr>
              <a:t>แปลงที่ดิน</a:t>
            </a:r>
          </a:p>
        </p:txBody>
      </p:sp>
      <p:sp>
        <p:nvSpPr>
          <p:cNvPr id="16411" name="AutoShape 1051"/>
          <p:cNvSpPr>
            <a:spLocks noChangeArrowheads="1"/>
          </p:cNvSpPr>
          <p:nvPr/>
        </p:nvSpPr>
        <p:spPr bwMode="auto">
          <a:xfrm>
            <a:off x="5715000" y="4191000"/>
            <a:ext cx="2209800" cy="685800"/>
          </a:xfrm>
          <a:prstGeom prst="flowChartDecision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th-TH">
                <a:solidFill>
                  <a:srgbClr val="000000"/>
                </a:solidFill>
                <a:cs typeface="KodchiangUPC" pitchFamily="18" charset="-34"/>
              </a:rPr>
              <a:t>อาคาร</a:t>
            </a:r>
          </a:p>
        </p:txBody>
      </p:sp>
      <p:sp>
        <p:nvSpPr>
          <p:cNvPr id="16412" name="AutoShape 1052"/>
          <p:cNvSpPr>
            <a:spLocks noChangeArrowheads="1"/>
          </p:cNvSpPr>
          <p:nvPr/>
        </p:nvSpPr>
        <p:spPr bwMode="auto">
          <a:xfrm>
            <a:off x="5715000" y="3962400"/>
            <a:ext cx="2209800" cy="685800"/>
          </a:xfrm>
          <a:prstGeom prst="flowChartDecision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th-TH">
                <a:solidFill>
                  <a:srgbClr val="000000"/>
                </a:solidFill>
                <a:cs typeface="KodchiangUPC" pitchFamily="18" charset="-34"/>
              </a:rPr>
              <a:t>ที่ตั้งป้าย</a:t>
            </a:r>
          </a:p>
        </p:txBody>
      </p:sp>
      <p:sp>
        <p:nvSpPr>
          <p:cNvPr id="16413" name="AutoShape 1053"/>
          <p:cNvSpPr>
            <a:spLocks noChangeArrowheads="1"/>
          </p:cNvSpPr>
          <p:nvPr/>
        </p:nvSpPr>
        <p:spPr bwMode="auto">
          <a:xfrm>
            <a:off x="5715000" y="3733800"/>
            <a:ext cx="2209800" cy="685800"/>
          </a:xfrm>
          <a:prstGeom prst="flowChartDecision">
            <a:avLst/>
          </a:prstGeom>
          <a:solidFill>
            <a:srgbClr val="00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th-TH">
                <a:solidFill>
                  <a:srgbClr val="000000"/>
                </a:solidFill>
                <a:cs typeface="KodchiangUPC" pitchFamily="18" charset="-34"/>
              </a:rPr>
              <a:t>ถนน</a:t>
            </a:r>
          </a:p>
        </p:txBody>
      </p:sp>
      <p:sp>
        <p:nvSpPr>
          <p:cNvPr id="16414" name="AutoShape 1054"/>
          <p:cNvSpPr>
            <a:spLocks noChangeArrowheads="1"/>
          </p:cNvSpPr>
          <p:nvPr/>
        </p:nvSpPr>
        <p:spPr bwMode="auto">
          <a:xfrm>
            <a:off x="5715000" y="3505200"/>
            <a:ext cx="2209800" cy="685800"/>
          </a:xfrm>
          <a:prstGeom prst="flowChartDecision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th-TH">
                <a:solidFill>
                  <a:srgbClr val="000000"/>
                </a:solidFill>
                <a:cs typeface="KodchiangUPC" pitchFamily="18" charset="-34"/>
              </a:rPr>
              <a:t>ทางน้ำ</a:t>
            </a:r>
          </a:p>
        </p:txBody>
      </p:sp>
      <p:sp>
        <p:nvSpPr>
          <p:cNvPr id="16415" name="AutoShape 1055"/>
          <p:cNvSpPr>
            <a:spLocks noChangeArrowheads="1"/>
          </p:cNvSpPr>
          <p:nvPr/>
        </p:nvSpPr>
        <p:spPr bwMode="auto">
          <a:xfrm>
            <a:off x="4648200" y="3962400"/>
            <a:ext cx="838200" cy="990600"/>
          </a:xfrm>
          <a:prstGeom prst="leftRightArrow">
            <a:avLst>
              <a:gd name="adj1" fmla="val 50000"/>
              <a:gd name="adj2" fmla="val 20000"/>
            </a:avLst>
          </a:prstGeom>
          <a:solidFill>
            <a:srgbClr val="66FF33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th-TH">
              <a:solidFill>
                <a:srgbClr val="000000"/>
              </a:solidFill>
            </a:endParaRPr>
          </a:p>
        </p:txBody>
      </p:sp>
      <p:sp>
        <p:nvSpPr>
          <p:cNvPr id="16416" name="Text Box 1056"/>
          <p:cNvSpPr txBox="1">
            <a:spLocks noChangeArrowheads="1"/>
          </p:cNvSpPr>
          <p:nvPr/>
        </p:nvSpPr>
        <p:spPr bwMode="auto">
          <a:xfrm>
            <a:off x="5102225" y="2819400"/>
            <a:ext cx="343217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th-TH">
                <a:solidFill>
                  <a:srgbClr val="000000"/>
                </a:solidFill>
                <a:cs typeface="KodchiangUPC" pitchFamily="18" charset="-34"/>
              </a:rPr>
              <a:t>ข้อมูลเชิงพื้นที่</a:t>
            </a:r>
            <a:r>
              <a:rPr lang="en-US" sz="2000">
                <a:solidFill>
                  <a:srgbClr val="000000"/>
                </a:solidFill>
                <a:latin typeface="Copperplate Gothic Bold" pitchFamily="34" charset="0"/>
              </a:rPr>
              <a:t>(Spatial Data)</a:t>
            </a:r>
            <a:endParaRPr lang="th-TH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76891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64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6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6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16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16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16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6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6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410" grpId="0" animBg="1" autoUpdateAnimBg="0"/>
      <p:bldP spid="16411" grpId="0" animBg="1" autoUpdateAnimBg="0"/>
      <p:bldP spid="16412" grpId="0" animBg="1" autoUpdateAnimBg="0"/>
      <p:bldP spid="16413" grpId="0" animBg="1" autoUpdateAnimBg="0"/>
      <p:bldP spid="16414" grpId="0" animBg="1" autoUpdateAnimBg="0"/>
      <p:bldP spid="16415" grpId="0" animBg="1"/>
      <p:bldP spid="16416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8" name="Picture 10" descr="00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1250" y="1905000"/>
            <a:ext cx="3355975" cy="2505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107504" y="116632"/>
            <a:ext cx="9036496" cy="1143000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th-TH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H Mali Grade 6" pitchFamily="2" charset="-34"/>
                <a:cs typeface="TH Mali Grade 6" pitchFamily="2" charset="-34"/>
              </a:rPr>
              <a:t>แนวความคิดของระบบสารสนเทศทางภูมิศาสตร์</a:t>
            </a:r>
            <a:r>
              <a:rPr lang="th-TH" sz="6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H Mali Grade 6" pitchFamily="2" charset="-34"/>
                <a:cs typeface="TH Mali Grade 6" pitchFamily="2" charset="-34"/>
              </a:rPr>
              <a:t> </a:t>
            </a:r>
            <a:r>
              <a:rPr lang="en-US" sz="6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H Mali Grade 6" pitchFamily="2" charset="-34"/>
                <a:cs typeface="TH Mali Grade 6" pitchFamily="2" charset="-34"/>
              </a:rPr>
              <a:t/>
            </a:r>
            <a:br>
              <a:rPr lang="en-US" sz="6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H Mali Grade 6" pitchFamily="2" charset="-34"/>
                <a:cs typeface="TH Mali Grade 6" pitchFamily="2" charset="-34"/>
              </a:rPr>
            </a:br>
            <a:r>
              <a:rPr lang="en-US" sz="3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H Mali Grade 6" pitchFamily="2" charset="-34"/>
                <a:cs typeface="TH Mali Grade 6" pitchFamily="2" charset="-34"/>
              </a:rPr>
              <a:t>Geographic Information System Concept</a:t>
            </a:r>
            <a:endParaRPr lang="th-TH" sz="3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H Mali Grade 6" pitchFamily="2" charset="-34"/>
              <a:cs typeface="TH Mali Grade 6" pitchFamily="2" charset="-34"/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>
          <a:xfrm>
            <a:off x="1035050" y="4419600"/>
            <a:ext cx="3562350" cy="381000"/>
          </a:xfrm>
        </p:spPr>
        <p:txBody>
          <a:bodyPr/>
          <a:lstStyle/>
          <a:p>
            <a:pPr algn="ctr">
              <a:lnSpc>
                <a:spcPct val="80000"/>
              </a:lnSpc>
              <a:buFontTx/>
              <a:buNone/>
            </a:pPr>
            <a:r>
              <a:rPr lang="en-US" sz="20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pperplate Gothic Bold" pitchFamily="34" charset="0"/>
                <a:cs typeface="KodchiangUPC" pitchFamily="18" charset="-34"/>
              </a:rPr>
              <a:t>Real Information</a:t>
            </a:r>
            <a:endParaRPr lang="th-TH" sz="200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pperplate Gothic Bold" pitchFamily="34" charset="0"/>
              <a:cs typeface="KodchiangUPC" pitchFamily="18" charset="-34"/>
            </a:endParaRPr>
          </a:p>
        </p:txBody>
      </p:sp>
      <p:pic>
        <p:nvPicPr>
          <p:cNvPr id="7177" name="Picture 9" descr="00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2650" y="3232150"/>
            <a:ext cx="3355975" cy="2505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172" name="Rectangle 4"/>
          <p:cNvSpPr>
            <a:spLocks noChangeArrowheads="1"/>
          </p:cNvSpPr>
          <p:nvPr/>
        </p:nvSpPr>
        <p:spPr bwMode="auto">
          <a:xfrm>
            <a:off x="4622800" y="5692775"/>
            <a:ext cx="3371850" cy="403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algn="ctr" fontAlgn="base">
              <a:spcBef>
                <a:spcPct val="20000"/>
              </a:spcBef>
              <a:spcAft>
                <a:spcPct val="0"/>
              </a:spcAft>
            </a:pPr>
            <a:r>
              <a:rPr lang="en-US" sz="20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pperplate Gothic Bold" pitchFamily="34" charset="0"/>
                <a:cs typeface="KodchiangUPC" pitchFamily="18" charset="-34"/>
              </a:rPr>
              <a:t>Digital Information</a:t>
            </a:r>
            <a:endParaRPr lang="th-TH" sz="200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pperplate Gothic Bold" pitchFamily="34" charset="0"/>
              <a:cs typeface="KodchiangUPC" pitchFamily="18" charset="-34"/>
            </a:endParaRPr>
          </a:p>
        </p:txBody>
      </p:sp>
      <p:sp>
        <p:nvSpPr>
          <p:cNvPr id="7173" name="AutoShape 5"/>
          <p:cNvSpPr>
            <a:spLocks noChangeArrowheads="1"/>
          </p:cNvSpPr>
          <p:nvPr/>
        </p:nvSpPr>
        <p:spPr bwMode="auto">
          <a:xfrm rot="-5400000">
            <a:off x="4006850" y="3505200"/>
            <a:ext cx="1143000" cy="990600"/>
          </a:xfrm>
          <a:prstGeom prst="downArrow">
            <a:avLst>
              <a:gd name="adj1" fmla="val 50000"/>
              <a:gd name="adj2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th-TH">
              <a:solidFill>
                <a:srgbClr val="000000"/>
              </a:solidFill>
            </a:endParaRPr>
          </a:p>
        </p:txBody>
      </p:sp>
      <p:sp>
        <p:nvSpPr>
          <p:cNvPr id="7176" name="Rectangle 8"/>
          <p:cNvSpPr>
            <a:spLocks noChangeArrowheads="1"/>
          </p:cNvSpPr>
          <p:nvPr/>
        </p:nvSpPr>
        <p:spPr bwMode="auto">
          <a:xfrm>
            <a:off x="4521200" y="1752600"/>
            <a:ext cx="3708400" cy="129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r>
              <a:rPr lang="en-US" sz="2000">
                <a:solidFill>
                  <a:srgbClr val="000000"/>
                </a:solidFill>
                <a:latin typeface="Copperplate Gothic Bold" pitchFamily="34" charset="0"/>
                <a:cs typeface="KodchiangUPC" pitchFamily="18" charset="-34"/>
              </a:rPr>
              <a:t>Capture &amp; Collection</a:t>
            </a:r>
          </a:p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r>
              <a:rPr lang="en-US" sz="2000">
                <a:solidFill>
                  <a:srgbClr val="000000"/>
                </a:solidFill>
                <a:latin typeface="Copperplate Gothic Bold" pitchFamily="34" charset="0"/>
                <a:cs typeface="KodchiangUPC" pitchFamily="18" charset="-34"/>
              </a:rPr>
              <a:t>Query</a:t>
            </a:r>
          </a:p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r>
              <a:rPr lang="en-US" sz="2000">
                <a:solidFill>
                  <a:srgbClr val="000000"/>
                </a:solidFill>
                <a:latin typeface="Copperplate Gothic Bold" pitchFamily="34" charset="0"/>
                <a:cs typeface="KodchiangUPC" pitchFamily="18" charset="-34"/>
              </a:rPr>
              <a:t>Analysis</a:t>
            </a:r>
          </a:p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r>
              <a:rPr lang="en-US" sz="2000">
                <a:solidFill>
                  <a:srgbClr val="000000"/>
                </a:solidFill>
                <a:latin typeface="Copperplate Gothic Bold" pitchFamily="34" charset="0"/>
                <a:cs typeface="KodchiangUPC" pitchFamily="18" charset="-34"/>
              </a:rPr>
              <a:t>Planning</a:t>
            </a:r>
            <a:endParaRPr lang="th-TH" sz="2000">
              <a:solidFill>
                <a:srgbClr val="000000"/>
              </a:solidFill>
              <a:latin typeface="Copperplate Gothic Bold" pitchFamily="34" charset="0"/>
              <a:cs typeface="KodchiangUPC" pitchFamily="18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37852523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7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71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71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71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717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 build="p" autoUpdateAnimBg="0"/>
      <p:bldP spid="7172" grpId="0" autoUpdateAnimBg="0"/>
      <p:bldP spid="7173" grpId="0" animBg="1"/>
      <p:bldP spid="7176" grpId="0" build="p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188640"/>
            <a:ext cx="8686800" cy="1143000"/>
          </a:xfrm>
        </p:spPr>
        <p:txBody>
          <a:bodyPr/>
          <a:lstStyle/>
          <a:p>
            <a:r>
              <a:rPr lang="th-TH" sz="48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H Mali Grade 6" pitchFamily="2" charset="-34"/>
                <a:cs typeface="TH Mali Grade 6" pitchFamily="2" charset="-34"/>
              </a:rPr>
              <a:t>ประเภทสารสนเทศทางภูมิศาสตร์</a:t>
            </a:r>
            <a:r>
              <a:rPr lang="th-TH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H Mali Grade 6" pitchFamily="2" charset="-34"/>
                <a:cs typeface="TH Mali Grade 6" pitchFamily="2" charset="-34"/>
              </a:rPr>
              <a:t> </a:t>
            </a:r>
            <a:r>
              <a:rPr lang="en-US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H Mali Grade 6" pitchFamily="2" charset="-34"/>
                <a:cs typeface="TH Mali Grade 6" pitchFamily="2" charset="-34"/>
              </a:rPr>
              <a:t/>
            </a:r>
            <a:br>
              <a:rPr lang="en-US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H Mali Grade 6" pitchFamily="2" charset="-34"/>
                <a:cs typeface="TH Mali Grade 6" pitchFamily="2" charset="-34"/>
              </a:rPr>
            </a:br>
            <a:r>
              <a:rPr lang="en-US" sz="48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H Mali Grade 6" pitchFamily="2" charset="-34"/>
                <a:cs typeface="TH Mali Grade 6" pitchFamily="2" charset="-34"/>
              </a:rPr>
              <a:t> </a:t>
            </a:r>
            <a:r>
              <a:rPr lang="en-US" sz="36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H Mali Grade 6" pitchFamily="2" charset="-34"/>
                <a:cs typeface="TH Mali Grade 6" pitchFamily="2" charset="-34"/>
              </a:rPr>
              <a:t>Geographic Information Type</a:t>
            </a:r>
            <a:endParaRPr lang="th-TH" sz="36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TH Mali Grade 6" pitchFamily="2" charset="-34"/>
              <a:cs typeface="TH Mali Grade 6" pitchFamily="2" charset="-34"/>
            </a:endParaRPr>
          </a:p>
        </p:txBody>
      </p:sp>
      <p:sp>
        <p:nvSpPr>
          <p:cNvPr id="29720" name="Rectangle 24"/>
          <p:cNvSpPr>
            <a:spLocks noGrp="1" noChangeArrowheads="1"/>
          </p:cNvSpPr>
          <p:nvPr>
            <p:ph idx="1"/>
          </p:nvPr>
        </p:nvSpPr>
        <p:spPr>
          <a:xfrm>
            <a:off x="827584" y="1844824"/>
            <a:ext cx="7632848" cy="4114800"/>
          </a:xfrm>
          <a:noFill/>
          <a:ln/>
        </p:spPr>
        <p:txBody>
          <a:bodyPr/>
          <a:lstStyle/>
          <a:p>
            <a:r>
              <a:rPr lang="th-TH" b="1" dirty="0">
                <a:latin typeface="TH KoHo" pitchFamily="2" charset="-34"/>
                <a:cs typeface="TH KoHo" pitchFamily="2" charset="-34"/>
              </a:rPr>
              <a:t>ข้อมูลจุด</a:t>
            </a:r>
            <a:r>
              <a:rPr lang="en-US" sz="2000" b="1" dirty="0">
                <a:latin typeface="TH KoHo" pitchFamily="2" charset="-34"/>
                <a:cs typeface="TH KoHo" pitchFamily="2" charset="-34"/>
              </a:rPr>
              <a:t>(Point) </a:t>
            </a:r>
            <a:r>
              <a:rPr lang="th-TH" b="1" dirty="0">
                <a:latin typeface="TH KoHo" pitchFamily="2" charset="-34"/>
                <a:cs typeface="TH KoHo" pitchFamily="2" charset="-34"/>
              </a:rPr>
              <a:t>แสดงข้อมูลตำแหน่งของสิ่งต่างๆ ที่สนใจ เช่นที่ตั้งสถานที่, ที่ตั้งตำแหน่งป้าย, ที่ตั้งถังขยะ, ที่ตั้งเสาไฟฟ้าสาธารณะ</a:t>
            </a:r>
            <a:r>
              <a:rPr lang="en-US" b="1" dirty="0">
                <a:latin typeface="TH KoHo" pitchFamily="2" charset="-34"/>
                <a:cs typeface="TH KoHo" pitchFamily="2" charset="-34"/>
              </a:rPr>
              <a:t>(</a:t>
            </a:r>
            <a:r>
              <a:rPr lang="th-TH" b="1" dirty="0">
                <a:latin typeface="TH KoHo" pitchFamily="2" charset="-34"/>
                <a:cs typeface="TH KoHo" pitchFamily="2" charset="-34"/>
              </a:rPr>
              <a:t>ไฟส่องสว่าง</a:t>
            </a:r>
            <a:r>
              <a:rPr lang="en-US" b="1" dirty="0">
                <a:latin typeface="TH KoHo" pitchFamily="2" charset="-34"/>
                <a:cs typeface="TH KoHo" pitchFamily="2" charset="-34"/>
              </a:rPr>
              <a:t>)</a:t>
            </a:r>
            <a:r>
              <a:rPr lang="th-TH" b="1" dirty="0">
                <a:latin typeface="TH KoHo" pitchFamily="2" charset="-34"/>
                <a:cs typeface="TH KoHo" pitchFamily="2" charset="-34"/>
              </a:rPr>
              <a:t> เป็นต้น</a:t>
            </a:r>
            <a:endParaRPr lang="en-US" sz="2000" b="1" dirty="0">
              <a:latin typeface="TH KoHo" pitchFamily="2" charset="-34"/>
              <a:cs typeface="TH KoHo" pitchFamily="2" charset="-34"/>
            </a:endParaRPr>
          </a:p>
          <a:p>
            <a:r>
              <a:rPr lang="th-TH" b="1" dirty="0">
                <a:latin typeface="TH KoHo" pitchFamily="2" charset="-34"/>
                <a:cs typeface="TH KoHo" pitchFamily="2" charset="-34"/>
              </a:rPr>
              <a:t>ข้อมูลเส้น</a:t>
            </a:r>
            <a:r>
              <a:rPr lang="en-US" sz="2000" b="1" dirty="0">
                <a:latin typeface="TH KoHo" pitchFamily="2" charset="-34"/>
                <a:cs typeface="TH KoHo" pitchFamily="2" charset="-34"/>
              </a:rPr>
              <a:t>(Line)</a:t>
            </a:r>
            <a:r>
              <a:rPr lang="th-TH" sz="2000" b="1" dirty="0">
                <a:latin typeface="TH KoHo" pitchFamily="2" charset="-34"/>
                <a:cs typeface="TH KoHo" pitchFamily="2" charset="-34"/>
              </a:rPr>
              <a:t> </a:t>
            </a:r>
            <a:r>
              <a:rPr lang="th-TH" b="1" dirty="0">
                <a:latin typeface="TH KoHo" pitchFamily="2" charset="-34"/>
                <a:cs typeface="TH KoHo" pitchFamily="2" charset="-34"/>
              </a:rPr>
              <a:t>แสดงข้อมูลลักษณะโครงข่าย เช่น ถนน, ทางน้ำ, ทางระบายน้ำ เป็นต้น</a:t>
            </a:r>
            <a:endParaRPr lang="en-US" sz="2000" b="1" dirty="0">
              <a:latin typeface="TH KoHo" pitchFamily="2" charset="-34"/>
              <a:cs typeface="TH KoHo" pitchFamily="2" charset="-34"/>
            </a:endParaRPr>
          </a:p>
          <a:p>
            <a:r>
              <a:rPr lang="th-TH" b="1" dirty="0">
                <a:latin typeface="TH KoHo" pitchFamily="2" charset="-34"/>
                <a:cs typeface="TH KoHo" pitchFamily="2" charset="-34"/>
              </a:rPr>
              <a:t>ข้อมูลพื้นที่</a:t>
            </a:r>
            <a:r>
              <a:rPr lang="en-US" sz="2000" b="1" dirty="0">
                <a:latin typeface="TH KoHo" pitchFamily="2" charset="-34"/>
                <a:cs typeface="TH KoHo" pitchFamily="2" charset="-34"/>
              </a:rPr>
              <a:t>(Area)</a:t>
            </a:r>
            <a:r>
              <a:rPr lang="th-TH" sz="2000" b="1" dirty="0">
                <a:latin typeface="TH KoHo" pitchFamily="2" charset="-34"/>
                <a:cs typeface="TH KoHo" pitchFamily="2" charset="-34"/>
              </a:rPr>
              <a:t> </a:t>
            </a:r>
            <a:r>
              <a:rPr lang="th-TH" b="1" dirty="0">
                <a:latin typeface="TH KoHo" pitchFamily="2" charset="-34"/>
                <a:cs typeface="TH KoHo" pitchFamily="2" charset="-34"/>
              </a:rPr>
              <a:t>แสดงข้อมูลขอบเขตของสิ่งที่สนใจ เช่น ขอบเขตการปกครอง, แปลงที่ดิน, อาคาร, เขตพื้นที่บริการต่างๆ, เขตเลือกตั้ง เป็นต้น</a:t>
            </a:r>
            <a:endParaRPr lang="en-US" b="1" dirty="0">
              <a:latin typeface="TH KoHo" pitchFamily="2" charset="-34"/>
              <a:cs typeface="TH KoHo" pitchFamily="2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16308957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97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97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97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20" grpId="0" build="p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99392"/>
            <a:ext cx="8229600" cy="1143000"/>
          </a:xfrm>
        </p:spPr>
        <p:txBody>
          <a:bodyPr/>
          <a:lstStyle/>
          <a:p>
            <a:r>
              <a:rPr lang="th-TH" sz="7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H Mali Grade 6" pitchFamily="2" charset="-34"/>
                <a:cs typeface="TH Mali Grade 6" pitchFamily="2" charset="-34"/>
              </a:rPr>
              <a:t>การนำเข้าข้อมูล</a:t>
            </a:r>
            <a:endParaRPr lang="th-TH" sz="72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TH Mali Grade 6" pitchFamily="2" charset="-34"/>
              <a:cs typeface="TH Mali Grade 6" pitchFamily="2" charset="-34"/>
            </a:endParaRPr>
          </a:p>
        </p:txBody>
      </p:sp>
      <p:pic>
        <p:nvPicPr>
          <p:cNvPr id="1026" name="Picture 2" descr="D:\Geoinfo_wsm\pic\gislaye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340768"/>
            <a:ext cx="4967203" cy="52652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0602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381000"/>
            <a:ext cx="8686800" cy="1143000"/>
          </a:xfrm>
        </p:spPr>
        <p:txBody>
          <a:bodyPr/>
          <a:lstStyle/>
          <a:p>
            <a:r>
              <a:rPr lang="th-TH" sz="60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H Mali Grade 6" pitchFamily="2" charset="-34"/>
                <a:cs typeface="TH Mali Grade 6" pitchFamily="2" charset="-34"/>
              </a:rPr>
              <a:t>ระบบพิกัดทางภูมิศาสตร์</a:t>
            </a:r>
            <a:r>
              <a:rPr lang="th-TH" sz="66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H Mali Grade 6" pitchFamily="2" charset="-34"/>
                <a:cs typeface="TH Mali Grade 6" pitchFamily="2" charset="-34"/>
              </a:rPr>
              <a:t> </a:t>
            </a:r>
            <a:r>
              <a:rPr lang="en-US" sz="66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H Mali Grade 6" pitchFamily="2" charset="-34"/>
                <a:cs typeface="TH Mali Grade 6" pitchFamily="2" charset="-34"/>
              </a:rPr>
              <a:t/>
            </a:r>
            <a:br>
              <a:rPr lang="en-US" sz="66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H Mali Grade 6" pitchFamily="2" charset="-34"/>
                <a:cs typeface="TH Mali Grade 6" pitchFamily="2" charset="-34"/>
              </a:rPr>
            </a:br>
            <a:r>
              <a:rPr lang="en-US" sz="60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H Mali Grade 6" pitchFamily="2" charset="-34"/>
                <a:cs typeface="TH Mali Grade 6" pitchFamily="2" charset="-34"/>
              </a:rPr>
              <a:t> </a:t>
            </a:r>
            <a:r>
              <a:rPr lang="en-US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H Mali Grade 6" pitchFamily="2" charset="-34"/>
                <a:cs typeface="TH Mali Grade 6" pitchFamily="2" charset="-34"/>
              </a:rPr>
              <a:t>Projections</a:t>
            </a:r>
            <a:endParaRPr lang="th-TH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TH Mali Grade 6" pitchFamily="2" charset="-34"/>
              <a:cs typeface="TH Mali Grade 6" pitchFamily="2" charset="-34"/>
            </a:endParaRPr>
          </a:p>
        </p:txBody>
      </p:sp>
      <p:sp>
        <p:nvSpPr>
          <p:cNvPr id="31747" name="Rectangle 3"/>
          <p:cNvSpPr>
            <a:spLocks noGrp="1" noChangeArrowheads="1"/>
          </p:cNvSpPr>
          <p:nvPr>
            <p:ph idx="1"/>
          </p:nvPr>
        </p:nvSpPr>
        <p:spPr>
          <a:xfrm>
            <a:off x="1043608" y="2204864"/>
            <a:ext cx="7391400" cy="4114800"/>
          </a:xfrm>
          <a:noFill/>
          <a:ln/>
        </p:spPr>
        <p:txBody>
          <a:bodyPr/>
          <a:lstStyle/>
          <a:p>
            <a:r>
              <a:rPr lang="en-U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itchFamily="2" charset="-34"/>
                <a:cs typeface="TH Mali Grade 6" pitchFamily="2" charset="-34"/>
              </a:rPr>
              <a:t>Latitude/Longitude</a:t>
            </a:r>
            <a:endParaRPr lang="en-US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Mali Grade 6" pitchFamily="2" charset="-34"/>
              <a:cs typeface="TH Mali Grade 6" pitchFamily="2" charset="-34"/>
            </a:endParaRPr>
          </a:p>
          <a:p>
            <a:r>
              <a:rPr lang="en-U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itchFamily="2" charset="-34"/>
                <a:cs typeface="TH Mali Grade 6" pitchFamily="2" charset="-34"/>
              </a:rPr>
              <a:t>Universal Transverse Mercator (UTM)</a:t>
            </a:r>
          </a:p>
        </p:txBody>
      </p:sp>
    </p:spTree>
    <p:extLst>
      <p:ext uri="{BB962C8B-B14F-4D97-AF65-F5344CB8AC3E}">
        <p14:creationId xmlns:p14="http://schemas.microsoft.com/office/powerpoint/2010/main" val="41460619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1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7" grpId="0" build="p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188640"/>
            <a:ext cx="8686800" cy="1143000"/>
          </a:xfrm>
        </p:spPr>
        <p:txBody>
          <a:bodyPr/>
          <a:lstStyle/>
          <a:p>
            <a:r>
              <a:rPr lang="th-TH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H Mali Grade 6" pitchFamily="2" charset="-34"/>
                <a:cs typeface="TH Mali Grade 6" pitchFamily="2" charset="-34"/>
              </a:rPr>
              <a:t>ระบบพิกัดทางภูมิศาสตร์</a:t>
            </a:r>
            <a:r>
              <a:rPr lang="th-TH" sz="60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H Mali Grade 6" pitchFamily="2" charset="-34"/>
                <a:cs typeface="TH Mali Grade 6" pitchFamily="2" charset="-34"/>
              </a:rPr>
              <a:t> </a:t>
            </a:r>
            <a:r>
              <a:rPr lang="en-US" sz="60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H Mali Grade 6" pitchFamily="2" charset="-34"/>
                <a:cs typeface="TH Mali Grade 6" pitchFamily="2" charset="-34"/>
              </a:rPr>
              <a:t/>
            </a:r>
            <a:br>
              <a:rPr lang="en-US" sz="60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H Mali Grade 6" pitchFamily="2" charset="-34"/>
                <a:cs typeface="TH Mali Grade 6" pitchFamily="2" charset="-34"/>
              </a:rPr>
            </a:br>
            <a:r>
              <a:rPr lang="en-US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H Mali Grade 6" pitchFamily="2" charset="-34"/>
                <a:cs typeface="TH Mali Grade 6" pitchFamily="2" charset="-34"/>
              </a:rPr>
              <a:t> </a:t>
            </a:r>
            <a:r>
              <a:rPr lang="en-US" sz="40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H Mali Grade 6" pitchFamily="2" charset="-34"/>
                <a:cs typeface="TH Mali Grade 6" pitchFamily="2" charset="-34"/>
              </a:rPr>
              <a:t>Projections</a:t>
            </a:r>
            <a:endParaRPr lang="th-TH" sz="40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TH Mali Grade 6" pitchFamily="2" charset="-34"/>
              <a:cs typeface="TH Mali Grade 6" pitchFamily="2" charset="-34"/>
            </a:endParaRPr>
          </a:p>
        </p:txBody>
      </p:sp>
      <p:sp>
        <p:nvSpPr>
          <p:cNvPr id="32771" name="Rectangle 3"/>
          <p:cNvSpPr>
            <a:spLocks noGrp="1" noChangeArrowheads="1"/>
          </p:cNvSpPr>
          <p:nvPr>
            <p:ph idx="1"/>
          </p:nvPr>
        </p:nvSpPr>
        <p:spPr>
          <a:xfrm>
            <a:off x="1066800" y="1752600"/>
            <a:ext cx="3962400" cy="457200"/>
          </a:xfrm>
          <a:noFill/>
          <a:ln/>
        </p:spPr>
        <p:txBody>
          <a:bodyPr/>
          <a:lstStyle/>
          <a:p>
            <a:r>
              <a:rPr lang="en-US" sz="2000">
                <a:latin typeface="Copperplate Gothic Bold" pitchFamily="34" charset="0"/>
                <a:cs typeface="KodchiangUPC" pitchFamily="18" charset="-34"/>
              </a:rPr>
              <a:t>Latitude/Longitude</a:t>
            </a:r>
            <a:endParaRPr lang="en-US" sz="1400">
              <a:latin typeface="Copperplate Gothic Bold" pitchFamily="34" charset="0"/>
              <a:cs typeface="KodchiangUPC" pitchFamily="18" charset="-34"/>
            </a:endParaRPr>
          </a:p>
        </p:txBody>
      </p:sp>
      <p:sp>
        <p:nvSpPr>
          <p:cNvPr id="32778" name="Rectangle 10"/>
          <p:cNvSpPr>
            <a:spLocks noChangeArrowheads="1"/>
          </p:cNvSpPr>
          <p:nvPr/>
        </p:nvSpPr>
        <p:spPr bwMode="auto">
          <a:xfrm>
            <a:off x="1414463" y="5624513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algn="ctr" fontAlgn="base">
              <a:spcBef>
                <a:spcPct val="2000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  <a:latin typeface="Copperplate Gothic Bold" pitchFamily="34" charset="0"/>
                <a:cs typeface="KodchiangUPC" pitchFamily="18" charset="-34"/>
              </a:rPr>
              <a:t>Longitude</a:t>
            </a:r>
            <a:endParaRPr lang="en-US" sz="1600">
              <a:solidFill>
                <a:srgbClr val="000000"/>
              </a:solidFill>
              <a:latin typeface="Copperplate Gothic Bold" pitchFamily="34" charset="0"/>
              <a:cs typeface="KodchiangUPC" pitchFamily="18" charset="-34"/>
            </a:endParaRPr>
          </a:p>
        </p:txBody>
      </p:sp>
      <p:grpSp>
        <p:nvGrpSpPr>
          <p:cNvPr id="32798" name="Group 30"/>
          <p:cNvGrpSpPr>
            <a:grpSpLocks/>
          </p:cNvGrpSpPr>
          <p:nvPr/>
        </p:nvGrpSpPr>
        <p:grpSpPr bwMode="auto">
          <a:xfrm>
            <a:off x="1752600" y="2590800"/>
            <a:ext cx="2209800" cy="2667000"/>
            <a:chOff x="1104" y="1632"/>
            <a:chExt cx="1392" cy="1680"/>
          </a:xfrm>
        </p:grpSpPr>
        <p:sp>
          <p:nvSpPr>
            <p:cNvPr id="32776" name="AutoShape 8"/>
            <p:cNvSpPr>
              <a:spLocks noChangeArrowheads="1"/>
            </p:cNvSpPr>
            <p:nvPr/>
          </p:nvSpPr>
          <p:spPr bwMode="auto">
            <a:xfrm rot="-5346363">
              <a:off x="1224" y="2232"/>
              <a:ext cx="720" cy="576"/>
            </a:xfrm>
            <a:custGeom>
              <a:avLst/>
              <a:gdLst>
                <a:gd name="G0" fmla="+- 0 0 0"/>
                <a:gd name="G1" fmla="+- -11796480 0 0"/>
                <a:gd name="G2" fmla="+- 0 0 -11796480"/>
                <a:gd name="G3" fmla="+- 10800 0 0"/>
                <a:gd name="G4" fmla="+- 0 0 0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5400 0 0"/>
                <a:gd name="G9" fmla="+- 0 0 -11796480"/>
                <a:gd name="G10" fmla="+- 5400 0 2700"/>
                <a:gd name="G11" fmla="cos G10 0"/>
                <a:gd name="G12" fmla="sin G10 0"/>
                <a:gd name="G13" fmla="cos 13500 0"/>
                <a:gd name="G14" fmla="sin 13500 0"/>
                <a:gd name="G15" fmla="+- G11 10800 0"/>
                <a:gd name="G16" fmla="+- G12 10800 0"/>
                <a:gd name="G17" fmla="+- G13 10800 0"/>
                <a:gd name="G18" fmla="+- G14 10800 0"/>
                <a:gd name="G19" fmla="*/ 5400 1 2"/>
                <a:gd name="G20" fmla="+- G19 5400 0"/>
                <a:gd name="G21" fmla="cos G20 0"/>
                <a:gd name="G22" fmla="sin G20 0"/>
                <a:gd name="G23" fmla="+- G21 10800 0"/>
                <a:gd name="G24" fmla="+- G12 G23 G22"/>
                <a:gd name="G25" fmla="+- G22 G23 G11"/>
                <a:gd name="G26" fmla="cos 10800 0"/>
                <a:gd name="G27" fmla="sin 10800 0"/>
                <a:gd name="G28" fmla="cos 5400 0"/>
                <a:gd name="G29" fmla="sin 5400 0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-11796480"/>
                <a:gd name="G36" fmla="sin G34 -11796480"/>
                <a:gd name="G37" fmla="+/ -11796480 0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5400 G39"/>
                <a:gd name="G43" fmla="sin 5400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10799 w 21600"/>
                <a:gd name="T5" fmla="*/ 0 h 21600"/>
                <a:gd name="T6" fmla="*/ 2700 w 21600"/>
                <a:gd name="T7" fmla="*/ 10800 h 21600"/>
                <a:gd name="T8" fmla="*/ 10799 w 21600"/>
                <a:gd name="T9" fmla="*/ 5400 h 21600"/>
                <a:gd name="T10" fmla="*/ 24300 w 21600"/>
                <a:gd name="T11" fmla="*/ 10800 h 21600"/>
                <a:gd name="T12" fmla="*/ 18900 w 21600"/>
                <a:gd name="T13" fmla="*/ 16200 h 21600"/>
                <a:gd name="T14" fmla="*/ 13500 w 21600"/>
                <a:gd name="T15" fmla="*/ 10800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16200" y="10800"/>
                  </a:moveTo>
                  <a:cubicBezTo>
                    <a:pt x="16200" y="7817"/>
                    <a:pt x="13782" y="5400"/>
                    <a:pt x="10800" y="5400"/>
                  </a:cubicBezTo>
                  <a:cubicBezTo>
                    <a:pt x="7817" y="5400"/>
                    <a:pt x="5400" y="7817"/>
                    <a:pt x="5400" y="10800"/>
                  </a:cubicBezTo>
                  <a:lnTo>
                    <a:pt x="0" y="10800"/>
                  </a:lnTo>
                  <a:cubicBezTo>
                    <a:pt x="0" y="4835"/>
                    <a:pt x="4835" y="0"/>
                    <a:pt x="10800" y="0"/>
                  </a:cubicBezTo>
                  <a:cubicBezTo>
                    <a:pt x="16764" y="0"/>
                    <a:pt x="21599" y="4835"/>
                    <a:pt x="21600" y="10799"/>
                  </a:cubicBezTo>
                  <a:lnTo>
                    <a:pt x="21600" y="10800"/>
                  </a:lnTo>
                  <a:lnTo>
                    <a:pt x="24300" y="10800"/>
                  </a:lnTo>
                  <a:lnTo>
                    <a:pt x="18900" y="16200"/>
                  </a:lnTo>
                  <a:lnTo>
                    <a:pt x="13500" y="10800"/>
                  </a:lnTo>
                  <a:lnTo>
                    <a:pt x="16200" y="1080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th-TH">
                <a:solidFill>
                  <a:srgbClr val="000000"/>
                </a:solidFill>
              </a:endParaRPr>
            </a:p>
          </p:txBody>
        </p:sp>
        <p:sp>
          <p:nvSpPr>
            <p:cNvPr id="32777" name="AutoShape 9"/>
            <p:cNvSpPr>
              <a:spLocks noChangeArrowheads="1"/>
            </p:cNvSpPr>
            <p:nvPr/>
          </p:nvSpPr>
          <p:spPr bwMode="auto">
            <a:xfrm rot="5346363" flipH="1">
              <a:off x="1656" y="2232"/>
              <a:ext cx="720" cy="576"/>
            </a:xfrm>
            <a:custGeom>
              <a:avLst/>
              <a:gdLst>
                <a:gd name="G0" fmla="+- 0 0 0"/>
                <a:gd name="G1" fmla="+- -11796480 0 0"/>
                <a:gd name="G2" fmla="+- 0 0 -11796480"/>
                <a:gd name="G3" fmla="+- 10800 0 0"/>
                <a:gd name="G4" fmla="+- 0 0 0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5400 0 0"/>
                <a:gd name="G9" fmla="+- 0 0 -11796480"/>
                <a:gd name="G10" fmla="+- 5400 0 2700"/>
                <a:gd name="G11" fmla="cos G10 0"/>
                <a:gd name="G12" fmla="sin G10 0"/>
                <a:gd name="G13" fmla="cos 13500 0"/>
                <a:gd name="G14" fmla="sin 13500 0"/>
                <a:gd name="G15" fmla="+- G11 10800 0"/>
                <a:gd name="G16" fmla="+- G12 10800 0"/>
                <a:gd name="G17" fmla="+- G13 10800 0"/>
                <a:gd name="G18" fmla="+- G14 10800 0"/>
                <a:gd name="G19" fmla="*/ 5400 1 2"/>
                <a:gd name="G20" fmla="+- G19 5400 0"/>
                <a:gd name="G21" fmla="cos G20 0"/>
                <a:gd name="G22" fmla="sin G20 0"/>
                <a:gd name="G23" fmla="+- G21 10800 0"/>
                <a:gd name="G24" fmla="+- G12 G23 G22"/>
                <a:gd name="G25" fmla="+- G22 G23 G11"/>
                <a:gd name="G26" fmla="cos 10800 0"/>
                <a:gd name="G27" fmla="sin 10800 0"/>
                <a:gd name="G28" fmla="cos 5400 0"/>
                <a:gd name="G29" fmla="sin 5400 0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-11796480"/>
                <a:gd name="G36" fmla="sin G34 -11796480"/>
                <a:gd name="G37" fmla="+/ -11796480 0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5400 G39"/>
                <a:gd name="G43" fmla="sin 5400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10799 w 21600"/>
                <a:gd name="T5" fmla="*/ 0 h 21600"/>
                <a:gd name="T6" fmla="*/ 2700 w 21600"/>
                <a:gd name="T7" fmla="*/ 10800 h 21600"/>
                <a:gd name="T8" fmla="*/ 10799 w 21600"/>
                <a:gd name="T9" fmla="*/ 5400 h 21600"/>
                <a:gd name="T10" fmla="*/ 24300 w 21600"/>
                <a:gd name="T11" fmla="*/ 10800 h 21600"/>
                <a:gd name="T12" fmla="*/ 18900 w 21600"/>
                <a:gd name="T13" fmla="*/ 16200 h 21600"/>
                <a:gd name="T14" fmla="*/ 13500 w 21600"/>
                <a:gd name="T15" fmla="*/ 10800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16200" y="10800"/>
                  </a:moveTo>
                  <a:cubicBezTo>
                    <a:pt x="16200" y="7817"/>
                    <a:pt x="13782" y="5400"/>
                    <a:pt x="10800" y="5400"/>
                  </a:cubicBezTo>
                  <a:cubicBezTo>
                    <a:pt x="7817" y="5400"/>
                    <a:pt x="5400" y="7817"/>
                    <a:pt x="5400" y="10800"/>
                  </a:cubicBezTo>
                  <a:lnTo>
                    <a:pt x="0" y="10800"/>
                  </a:lnTo>
                  <a:cubicBezTo>
                    <a:pt x="0" y="4835"/>
                    <a:pt x="4835" y="0"/>
                    <a:pt x="10800" y="0"/>
                  </a:cubicBezTo>
                  <a:cubicBezTo>
                    <a:pt x="16764" y="0"/>
                    <a:pt x="21599" y="4835"/>
                    <a:pt x="21600" y="10799"/>
                  </a:cubicBezTo>
                  <a:lnTo>
                    <a:pt x="21600" y="10800"/>
                  </a:lnTo>
                  <a:lnTo>
                    <a:pt x="24300" y="10800"/>
                  </a:lnTo>
                  <a:lnTo>
                    <a:pt x="18900" y="16200"/>
                  </a:lnTo>
                  <a:lnTo>
                    <a:pt x="13500" y="10800"/>
                  </a:lnTo>
                  <a:lnTo>
                    <a:pt x="16200" y="1080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th-TH">
                <a:solidFill>
                  <a:srgbClr val="000000"/>
                </a:solidFill>
              </a:endParaRPr>
            </a:p>
          </p:txBody>
        </p:sp>
        <p:grpSp>
          <p:nvGrpSpPr>
            <p:cNvPr id="32796" name="Group 28"/>
            <p:cNvGrpSpPr>
              <a:grpSpLocks/>
            </p:cNvGrpSpPr>
            <p:nvPr/>
          </p:nvGrpSpPr>
          <p:grpSpPr bwMode="auto">
            <a:xfrm>
              <a:off x="1104" y="1632"/>
              <a:ext cx="1392" cy="1680"/>
              <a:chOff x="1104" y="1632"/>
              <a:chExt cx="1392" cy="1680"/>
            </a:xfrm>
          </p:grpSpPr>
          <p:sp>
            <p:nvSpPr>
              <p:cNvPr id="32772" name="Oval 4"/>
              <p:cNvSpPr>
                <a:spLocks noChangeArrowheads="1"/>
              </p:cNvSpPr>
              <p:nvPr/>
            </p:nvSpPr>
            <p:spPr bwMode="auto">
              <a:xfrm>
                <a:off x="1104" y="1824"/>
                <a:ext cx="1392" cy="1344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th-TH">
                  <a:solidFill>
                    <a:srgbClr val="000000"/>
                  </a:solidFill>
                </a:endParaRPr>
              </a:p>
            </p:txBody>
          </p:sp>
          <p:sp>
            <p:nvSpPr>
              <p:cNvPr id="32773" name="Line 5"/>
              <p:cNvSpPr>
                <a:spLocks noChangeShapeType="1"/>
              </p:cNvSpPr>
              <p:nvPr/>
            </p:nvSpPr>
            <p:spPr bwMode="auto">
              <a:xfrm>
                <a:off x="1803" y="1632"/>
                <a:ext cx="0" cy="168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th-TH">
                  <a:solidFill>
                    <a:srgbClr val="000000"/>
                  </a:solidFill>
                </a:endParaRPr>
              </a:p>
            </p:txBody>
          </p:sp>
          <p:sp>
            <p:nvSpPr>
              <p:cNvPr id="32779" name="Rectangle 11"/>
              <p:cNvSpPr>
                <a:spLocks noChangeArrowheads="1"/>
              </p:cNvSpPr>
              <p:nvPr/>
            </p:nvSpPr>
            <p:spPr bwMode="auto">
              <a:xfrm>
                <a:off x="1666" y="2352"/>
                <a:ext cx="288" cy="28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342900" indent="-342900" algn="ctr" fontAlgn="base">
                  <a:spcBef>
                    <a:spcPct val="20000"/>
                  </a:spcBef>
                  <a:spcAft>
                    <a:spcPct val="0"/>
                  </a:spcAft>
                </a:pPr>
                <a:r>
                  <a:rPr lang="en-US" sz="2400">
                    <a:solidFill>
                      <a:srgbClr val="000000"/>
                    </a:solidFill>
                    <a:latin typeface="Copperplate Gothic Bold" pitchFamily="34" charset="0"/>
                    <a:cs typeface="KodchiangUPC" pitchFamily="18" charset="-34"/>
                  </a:rPr>
                  <a:t>n</a:t>
                </a:r>
                <a:endParaRPr lang="en-US" sz="1600">
                  <a:solidFill>
                    <a:srgbClr val="000000"/>
                  </a:solidFill>
                  <a:latin typeface="Copperplate Gothic Bold" pitchFamily="34" charset="0"/>
                  <a:cs typeface="KodchiangUPC" pitchFamily="18" charset="-34"/>
                </a:endParaRPr>
              </a:p>
            </p:txBody>
          </p:sp>
        </p:grpSp>
      </p:grpSp>
      <p:sp>
        <p:nvSpPr>
          <p:cNvPr id="32780" name="Rectangle 12"/>
          <p:cNvSpPr>
            <a:spLocks noChangeArrowheads="1"/>
          </p:cNvSpPr>
          <p:nvPr/>
        </p:nvSpPr>
        <p:spPr bwMode="auto">
          <a:xfrm>
            <a:off x="1066800" y="3733800"/>
            <a:ext cx="609600" cy="457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algn="ctr" fontAlgn="base">
              <a:spcBef>
                <a:spcPct val="2000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  <a:latin typeface="Copperplate Gothic Bold" pitchFamily="34" charset="0"/>
                <a:cs typeface="KodchiangUPC" pitchFamily="18" charset="-34"/>
              </a:rPr>
              <a:t>W</a:t>
            </a:r>
            <a:endParaRPr lang="en-US" sz="1600">
              <a:solidFill>
                <a:srgbClr val="000000"/>
              </a:solidFill>
              <a:latin typeface="Copperplate Gothic Bold" pitchFamily="34" charset="0"/>
              <a:cs typeface="KodchiangUPC" pitchFamily="18" charset="-34"/>
            </a:endParaRPr>
          </a:p>
        </p:txBody>
      </p:sp>
      <p:sp>
        <p:nvSpPr>
          <p:cNvPr id="32781" name="Rectangle 13"/>
          <p:cNvSpPr>
            <a:spLocks noChangeArrowheads="1"/>
          </p:cNvSpPr>
          <p:nvPr/>
        </p:nvSpPr>
        <p:spPr bwMode="auto">
          <a:xfrm>
            <a:off x="4038600" y="3733800"/>
            <a:ext cx="609600" cy="457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algn="ctr" fontAlgn="base">
              <a:spcBef>
                <a:spcPct val="2000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  <a:latin typeface="Copperplate Gothic Bold" pitchFamily="34" charset="0"/>
                <a:cs typeface="KodchiangUPC" pitchFamily="18" charset="-34"/>
              </a:rPr>
              <a:t>E</a:t>
            </a:r>
            <a:endParaRPr lang="en-US" sz="1600">
              <a:solidFill>
                <a:srgbClr val="000000"/>
              </a:solidFill>
              <a:latin typeface="Copperplate Gothic Bold" pitchFamily="34" charset="0"/>
              <a:cs typeface="KodchiangUPC" pitchFamily="18" charset="-34"/>
            </a:endParaRPr>
          </a:p>
        </p:txBody>
      </p:sp>
      <p:sp>
        <p:nvSpPr>
          <p:cNvPr id="32782" name="Rectangle 14"/>
          <p:cNvSpPr>
            <a:spLocks noChangeArrowheads="1"/>
          </p:cNvSpPr>
          <p:nvPr/>
        </p:nvSpPr>
        <p:spPr bwMode="auto">
          <a:xfrm>
            <a:off x="2559050" y="5181600"/>
            <a:ext cx="609600" cy="457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algn="ctr" fontAlgn="base">
              <a:spcBef>
                <a:spcPct val="2000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  <a:latin typeface="Copperplate Gothic Bold" pitchFamily="34" charset="0"/>
                <a:cs typeface="KodchiangUPC" pitchFamily="18" charset="-34"/>
              </a:rPr>
              <a:t>0</a:t>
            </a:r>
            <a:endParaRPr lang="en-US" sz="1600">
              <a:solidFill>
                <a:srgbClr val="000000"/>
              </a:solidFill>
              <a:latin typeface="Copperplate Gothic Bold" pitchFamily="34" charset="0"/>
              <a:cs typeface="KodchiangUPC" pitchFamily="18" charset="-34"/>
            </a:endParaRPr>
          </a:p>
        </p:txBody>
      </p:sp>
      <p:sp>
        <p:nvSpPr>
          <p:cNvPr id="32783" name="Rectangle 15"/>
          <p:cNvSpPr>
            <a:spLocks noChangeArrowheads="1"/>
          </p:cNvSpPr>
          <p:nvPr/>
        </p:nvSpPr>
        <p:spPr bwMode="auto">
          <a:xfrm>
            <a:off x="2395538" y="2293938"/>
            <a:ext cx="946150" cy="457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algn="ctr" fontAlgn="base">
              <a:spcBef>
                <a:spcPct val="20000"/>
              </a:spcBef>
              <a:spcAft>
                <a:spcPct val="0"/>
              </a:spcAft>
            </a:pPr>
            <a:r>
              <a:rPr lang="en-US" sz="2400" dirty="0">
                <a:solidFill>
                  <a:srgbClr val="000000"/>
                </a:solidFill>
                <a:latin typeface="Copperplate Gothic Bold" pitchFamily="34" charset="0"/>
                <a:cs typeface="KodchiangUPC" pitchFamily="18" charset="-34"/>
              </a:rPr>
              <a:t>180</a:t>
            </a:r>
            <a:endParaRPr lang="en-US" sz="1600" dirty="0">
              <a:solidFill>
                <a:srgbClr val="000000"/>
              </a:solidFill>
              <a:latin typeface="Copperplate Gothic Bold" pitchFamily="34" charset="0"/>
              <a:cs typeface="KodchiangUPC" pitchFamily="18" charset="-34"/>
            </a:endParaRPr>
          </a:p>
        </p:txBody>
      </p:sp>
      <p:sp>
        <p:nvSpPr>
          <p:cNvPr id="32788" name="Rectangle 20"/>
          <p:cNvSpPr>
            <a:spLocks noChangeArrowheads="1"/>
          </p:cNvSpPr>
          <p:nvPr/>
        </p:nvSpPr>
        <p:spPr bwMode="auto">
          <a:xfrm>
            <a:off x="5376863" y="5624513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algn="ctr" fontAlgn="base">
              <a:spcBef>
                <a:spcPct val="2000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  <a:latin typeface="Copperplate Gothic Bold" pitchFamily="34" charset="0"/>
                <a:cs typeface="KodchiangUPC" pitchFamily="18" charset="-34"/>
              </a:rPr>
              <a:t>LATITUDE</a:t>
            </a:r>
            <a:endParaRPr lang="en-US" sz="1600">
              <a:solidFill>
                <a:srgbClr val="000000"/>
              </a:solidFill>
              <a:latin typeface="Copperplate Gothic Bold" pitchFamily="34" charset="0"/>
              <a:cs typeface="KodchiangUPC" pitchFamily="18" charset="-34"/>
            </a:endParaRPr>
          </a:p>
        </p:txBody>
      </p:sp>
      <p:sp>
        <p:nvSpPr>
          <p:cNvPr id="32792" name="Rectangle 24"/>
          <p:cNvSpPr>
            <a:spLocks noChangeArrowheads="1"/>
          </p:cNvSpPr>
          <p:nvPr/>
        </p:nvSpPr>
        <p:spPr bwMode="auto">
          <a:xfrm>
            <a:off x="6324600" y="5181600"/>
            <a:ext cx="968375" cy="457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algn="ctr" fontAlgn="base">
              <a:spcBef>
                <a:spcPct val="2000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  <a:latin typeface="Copperplate Gothic Bold" pitchFamily="34" charset="0"/>
                <a:cs typeface="KodchiangUPC" pitchFamily="18" charset="-34"/>
              </a:rPr>
              <a:t>90 S</a:t>
            </a:r>
            <a:endParaRPr lang="en-US" sz="1600">
              <a:solidFill>
                <a:srgbClr val="000000"/>
              </a:solidFill>
              <a:latin typeface="Copperplate Gothic Bold" pitchFamily="34" charset="0"/>
              <a:cs typeface="KodchiangUPC" pitchFamily="18" charset="-34"/>
            </a:endParaRPr>
          </a:p>
        </p:txBody>
      </p:sp>
      <p:sp>
        <p:nvSpPr>
          <p:cNvPr id="32793" name="Rectangle 25"/>
          <p:cNvSpPr>
            <a:spLocks noChangeArrowheads="1"/>
          </p:cNvSpPr>
          <p:nvPr/>
        </p:nvSpPr>
        <p:spPr bwMode="auto">
          <a:xfrm>
            <a:off x="6248400" y="2293938"/>
            <a:ext cx="1055688" cy="457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algn="ctr" fontAlgn="base">
              <a:spcBef>
                <a:spcPct val="2000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  <a:latin typeface="Copperplate Gothic Bold" pitchFamily="34" charset="0"/>
                <a:cs typeface="KodchiangUPC" pitchFamily="18" charset="-34"/>
              </a:rPr>
              <a:t>90 N</a:t>
            </a:r>
            <a:endParaRPr lang="en-US" sz="1600">
              <a:solidFill>
                <a:srgbClr val="000000"/>
              </a:solidFill>
              <a:latin typeface="Copperplate Gothic Bold" pitchFamily="34" charset="0"/>
              <a:cs typeface="KodchiangUPC" pitchFamily="18" charset="-34"/>
            </a:endParaRPr>
          </a:p>
        </p:txBody>
      </p:sp>
      <p:grpSp>
        <p:nvGrpSpPr>
          <p:cNvPr id="32799" name="Group 31"/>
          <p:cNvGrpSpPr>
            <a:grpSpLocks/>
          </p:cNvGrpSpPr>
          <p:nvPr/>
        </p:nvGrpSpPr>
        <p:grpSpPr bwMode="auto">
          <a:xfrm>
            <a:off x="5491163" y="2895600"/>
            <a:ext cx="3119437" cy="2133600"/>
            <a:chOff x="3459" y="1824"/>
            <a:chExt cx="1965" cy="1344"/>
          </a:xfrm>
        </p:grpSpPr>
        <p:grpSp>
          <p:nvGrpSpPr>
            <p:cNvPr id="32797" name="Group 29"/>
            <p:cNvGrpSpPr>
              <a:grpSpLocks/>
            </p:cNvGrpSpPr>
            <p:nvPr/>
          </p:nvGrpSpPr>
          <p:grpSpPr bwMode="auto">
            <a:xfrm>
              <a:off x="3459" y="1824"/>
              <a:ext cx="1965" cy="1344"/>
              <a:chOff x="3459" y="1824"/>
              <a:chExt cx="1965" cy="1344"/>
            </a:xfrm>
          </p:grpSpPr>
          <p:sp>
            <p:nvSpPr>
              <p:cNvPr id="32784" name="Oval 16"/>
              <p:cNvSpPr>
                <a:spLocks noChangeArrowheads="1"/>
              </p:cNvSpPr>
              <p:nvPr/>
            </p:nvSpPr>
            <p:spPr bwMode="auto">
              <a:xfrm>
                <a:off x="3600" y="1824"/>
                <a:ext cx="1392" cy="1344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th-TH">
                  <a:solidFill>
                    <a:srgbClr val="000000"/>
                  </a:solidFill>
                </a:endParaRPr>
              </a:p>
            </p:txBody>
          </p:sp>
          <p:sp>
            <p:nvSpPr>
              <p:cNvPr id="32785" name="Line 17"/>
              <p:cNvSpPr>
                <a:spLocks noChangeShapeType="1"/>
              </p:cNvSpPr>
              <p:nvPr/>
            </p:nvSpPr>
            <p:spPr bwMode="auto">
              <a:xfrm rot="5400000">
                <a:off x="4299" y="1660"/>
                <a:ext cx="0" cy="168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th-TH">
                  <a:solidFill>
                    <a:srgbClr val="000000"/>
                  </a:solidFill>
                </a:endParaRPr>
              </a:p>
            </p:txBody>
          </p:sp>
          <p:sp>
            <p:nvSpPr>
              <p:cNvPr id="32791" name="Rectangle 23"/>
              <p:cNvSpPr>
                <a:spLocks noChangeArrowheads="1"/>
              </p:cNvSpPr>
              <p:nvPr/>
            </p:nvSpPr>
            <p:spPr bwMode="auto">
              <a:xfrm>
                <a:off x="5040" y="2352"/>
                <a:ext cx="384" cy="28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342900" indent="-342900" algn="ctr" fontAlgn="base">
                  <a:spcBef>
                    <a:spcPct val="20000"/>
                  </a:spcBef>
                  <a:spcAft>
                    <a:spcPct val="0"/>
                  </a:spcAft>
                </a:pPr>
                <a:r>
                  <a:rPr lang="en-US" sz="2400">
                    <a:solidFill>
                      <a:srgbClr val="000000"/>
                    </a:solidFill>
                    <a:latin typeface="Copperplate Gothic Bold" pitchFamily="34" charset="0"/>
                    <a:cs typeface="KodchiangUPC" pitchFamily="18" charset="-34"/>
                  </a:rPr>
                  <a:t>0</a:t>
                </a:r>
                <a:endParaRPr lang="en-US" sz="1600">
                  <a:solidFill>
                    <a:srgbClr val="000000"/>
                  </a:solidFill>
                  <a:latin typeface="Copperplate Gothic Bold" pitchFamily="34" charset="0"/>
                  <a:cs typeface="KodchiangUPC" pitchFamily="18" charset="-34"/>
                </a:endParaRPr>
              </a:p>
            </p:txBody>
          </p:sp>
        </p:grpSp>
        <p:sp>
          <p:nvSpPr>
            <p:cNvPr id="32794" name="AutoShape 26"/>
            <p:cNvSpPr>
              <a:spLocks noChangeArrowheads="1"/>
            </p:cNvSpPr>
            <p:nvPr/>
          </p:nvSpPr>
          <p:spPr bwMode="auto">
            <a:xfrm>
              <a:off x="4080" y="2016"/>
              <a:ext cx="432" cy="384"/>
            </a:xfrm>
            <a:prstGeom prst="upArrow">
              <a:avLst>
                <a:gd name="adj1" fmla="val 50000"/>
                <a:gd name="adj2" fmla="val 25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th-TH">
                <a:solidFill>
                  <a:srgbClr val="000000"/>
                </a:solidFill>
              </a:endParaRPr>
            </a:p>
          </p:txBody>
        </p:sp>
        <p:sp>
          <p:nvSpPr>
            <p:cNvPr id="32795" name="AutoShape 27"/>
            <p:cNvSpPr>
              <a:spLocks noChangeArrowheads="1"/>
            </p:cNvSpPr>
            <p:nvPr/>
          </p:nvSpPr>
          <p:spPr bwMode="auto">
            <a:xfrm flipV="1">
              <a:off x="4080" y="2592"/>
              <a:ext cx="432" cy="384"/>
            </a:xfrm>
            <a:prstGeom prst="upArrow">
              <a:avLst>
                <a:gd name="adj1" fmla="val 50000"/>
                <a:gd name="adj2" fmla="val 25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th-TH">
                <a:solidFill>
                  <a:srgbClr val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047490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27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27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27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27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27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327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27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327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327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327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8" grpId="0" build="p" autoUpdateAnimBg="0"/>
      <p:bldP spid="32780" grpId="0" build="p" autoUpdateAnimBg="0"/>
      <p:bldP spid="32781" grpId="0" build="p" autoUpdateAnimBg="0"/>
      <p:bldP spid="32782" grpId="0" build="p" autoUpdateAnimBg="0"/>
      <p:bldP spid="32783" grpId="0" build="p" autoUpdateAnimBg="0"/>
      <p:bldP spid="32788" grpId="0" build="p" autoUpdateAnimBg="0"/>
      <p:bldP spid="32792" grpId="0" build="p" autoUpdateAnimBg="0"/>
      <p:bldP spid="32793" grpId="0" build="p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ChangeArrowheads="1"/>
          </p:cNvSpPr>
          <p:nvPr/>
        </p:nvSpPr>
        <p:spPr bwMode="auto">
          <a:xfrm>
            <a:off x="1219200" y="3683000"/>
            <a:ext cx="609600" cy="457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algn="ctr" fontAlgn="base">
              <a:spcBef>
                <a:spcPct val="2000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  <a:latin typeface="Copperplate Gothic Bold" pitchFamily="34" charset="0"/>
                <a:cs typeface="KodchiangUPC" pitchFamily="18" charset="-34"/>
              </a:rPr>
              <a:t>E</a:t>
            </a:r>
            <a:endParaRPr lang="en-US" sz="1600">
              <a:solidFill>
                <a:srgbClr val="000000"/>
              </a:solidFill>
              <a:latin typeface="Copperplate Gothic Bold" pitchFamily="34" charset="0"/>
              <a:cs typeface="KodchiangUPC" pitchFamily="18" charset="-34"/>
            </a:endParaRP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title"/>
          </p:nvPr>
        </p:nvSpPr>
        <p:spPr>
          <a:xfrm>
            <a:off x="228600" y="188640"/>
            <a:ext cx="8686800" cy="1143000"/>
          </a:xfrm>
        </p:spPr>
        <p:txBody>
          <a:bodyPr/>
          <a:lstStyle/>
          <a:p>
            <a:r>
              <a:rPr lang="th-TH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H Mali Grade 6" pitchFamily="2" charset="-34"/>
                <a:cs typeface="TH Mali Grade 6" pitchFamily="2" charset="-34"/>
              </a:rPr>
              <a:t>ระบบพิกัดทางภูมิศาสตร์</a:t>
            </a:r>
            <a:r>
              <a:rPr lang="th-TH" sz="60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H Mali Grade 6" pitchFamily="2" charset="-34"/>
                <a:cs typeface="TH Mali Grade 6" pitchFamily="2" charset="-34"/>
              </a:rPr>
              <a:t> </a:t>
            </a:r>
            <a:r>
              <a:rPr lang="en-US" sz="60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H Mali Grade 6" pitchFamily="2" charset="-34"/>
                <a:cs typeface="TH Mali Grade 6" pitchFamily="2" charset="-34"/>
              </a:rPr>
              <a:t/>
            </a:r>
            <a:br>
              <a:rPr lang="en-US" sz="60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H Mali Grade 6" pitchFamily="2" charset="-34"/>
                <a:cs typeface="TH Mali Grade 6" pitchFamily="2" charset="-34"/>
              </a:rPr>
            </a:br>
            <a:r>
              <a:rPr lang="en-US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H Mali Grade 6" pitchFamily="2" charset="-34"/>
                <a:cs typeface="TH Mali Grade 6" pitchFamily="2" charset="-34"/>
              </a:rPr>
              <a:t> </a:t>
            </a:r>
            <a:r>
              <a:rPr lang="en-US" sz="40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H Mali Grade 6" pitchFamily="2" charset="-34"/>
                <a:cs typeface="TH Mali Grade 6" pitchFamily="2" charset="-34"/>
              </a:rPr>
              <a:t>Projections</a:t>
            </a:r>
            <a:endParaRPr lang="th-TH" sz="40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TH Mali Grade 6" pitchFamily="2" charset="-34"/>
              <a:cs typeface="TH Mali Grade 6" pitchFamily="2" charset="-34"/>
            </a:endParaRPr>
          </a:p>
        </p:txBody>
      </p:sp>
      <p:sp>
        <p:nvSpPr>
          <p:cNvPr id="34820" name="Rectangle 4"/>
          <p:cNvSpPr>
            <a:spLocks noGrp="1" noChangeArrowheads="1"/>
          </p:cNvSpPr>
          <p:nvPr>
            <p:ph idx="1"/>
          </p:nvPr>
        </p:nvSpPr>
        <p:spPr>
          <a:xfrm>
            <a:off x="1066800" y="1752600"/>
            <a:ext cx="3962400" cy="457200"/>
          </a:xfrm>
          <a:noFill/>
          <a:ln/>
        </p:spPr>
        <p:txBody>
          <a:bodyPr/>
          <a:lstStyle/>
          <a:p>
            <a:r>
              <a:rPr lang="en-US" sz="2400">
                <a:latin typeface="Copperplate Gothic Bold" pitchFamily="34" charset="0"/>
                <a:cs typeface="KodchiangUPC" pitchFamily="18" charset="-34"/>
              </a:rPr>
              <a:t>UTM</a:t>
            </a:r>
            <a:endParaRPr lang="en-US" sz="1600">
              <a:latin typeface="Copperplate Gothic Bold" pitchFamily="34" charset="0"/>
              <a:cs typeface="KodchiangUPC" pitchFamily="18" charset="-34"/>
            </a:endParaRPr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auto">
          <a:xfrm>
            <a:off x="1414463" y="56388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algn="ctr" fontAlgn="base">
              <a:spcBef>
                <a:spcPct val="2000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  <a:latin typeface="Copperplate Gothic Bold" pitchFamily="34" charset="0"/>
                <a:cs typeface="KodchiangUPC" pitchFamily="18" charset="-34"/>
              </a:rPr>
              <a:t>Longitude</a:t>
            </a:r>
            <a:endParaRPr lang="en-US" sz="1600">
              <a:solidFill>
                <a:srgbClr val="000000"/>
              </a:solidFill>
              <a:latin typeface="Copperplate Gothic Bold" pitchFamily="34" charset="0"/>
              <a:cs typeface="KodchiangUPC" pitchFamily="18" charset="-34"/>
            </a:endParaRPr>
          </a:p>
        </p:txBody>
      </p:sp>
      <p:sp>
        <p:nvSpPr>
          <p:cNvPr id="34822" name="Oval 6"/>
          <p:cNvSpPr>
            <a:spLocks noChangeArrowheads="1"/>
          </p:cNvSpPr>
          <p:nvPr/>
        </p:nvSpPr>
        <p:spPr bwMode="auto">
          <a:xfrm>
            <a:off x="1752600" y="2895600"/>
            <a:ext cx="2209800" cy="21336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th-TH">
              <a:solidFill>
                <a:srgbClr val="000000"/>
              </a:solidFill>
            </a:endParaRPr>
          </a:p>
        </p:txBody>
      </p:sp>
      <p:sp>
        <p:nvSpPr>
          <p:cNvPr id="34823" name="Line 7"/>
          <p:cNvSpPr>
            <a:spLocks noChangeShapeType="1"/>
          </p:cNvSpPr>
          <p:nvPr/>
        </p:nvSpPr>
        <p:spPr bwMode="auto">
          <a:xfrm>
            <a:off x="2862263" y="2590800"/>
            <a:ext cx="0" cy="2667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th-TH">
              <a:solidFill>
                <a:srgbClr val="000000"/>
              </a:solidFill>
            </a:endParaRPr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auto">
          <a:xfrm>
            <a:off x="2628900" y="2209800"/>
            <a:ext cx="457200" cy="457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algn="ctr" fontAlgn="base">
              <a:spcBef>
                <a:spcPct val="2000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  <a:latin typeface="Copperplate Gothic Bold" pitchFamily="34" charset="0"/>
                <a:cs typeface="KodchiangUPC" pitchFamily="18" charset="-34"/>
              </a:rPr>
              <a:t>n</a:t>
            </a:r>
            <a:endParaRPr lang="en-US" sz="1600">
              <a:solidFill>
                <a:srgbClr val="000000"/>
              </a:solidFill>
              <a:latin typeface="Copperplate Gothic Bold" pitchFamily="34" charset="0"/>
              <a:cs typeface="KodchiangUPC" pitchFamily="18" charset="-34"/>
            </a:endParaRPr>
          </a:p>
        </p:txBody>
      </p:sp>
      <p:sp>
        <p:nvSpPr>
          <p:cNvPr id="34825" name="Rectangle 9"/>
          <p:cNvSpPr>
            <a:spLocks noChangeArrowheads="1"/>
          </p:cNvSpPr>
          <p:nvPr/>
        </p:nvSpPr>
        <p:spPr bwMode="auto">
          <a:xfrm>
            <a:off x="2546350" y="4800600"/>
            <a:ext cx="609600" cy="304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algn="ctr" fontAlgn="base">
              <a:spcBef>
                <a:spcPct val="20000"/>
              </a:spcBef>
              <a:spcAft>
                <a:spcPct val="0"/>
              </a:spcAft>
            </a:pPr>
            <a:r>
              <a:rPr lang="en-US" sz="1400">
                <a:solidFill>
                  <a:srgbClr val="000000"/>
                </a:solidFill>
                <a:latin typeface="Copperplate Gothic Bold" pitchFamily="34" charset="0"/>
                <a:cs typeface="KodchiangUPC" pitchFamily="18" charset="-34"/>
              </a:rPr>
              <a:t>102</a:t>
            </a:r>
            <a:endParaRPr lang="en-US" sz="900">
              <a:solidFill>
                <a:srgbClr val="000000"/>
              </a:solidFill>
              <a:latin typeface="Copperplate Gothic Bold" pitchFamily="34" charset="0"/>
              <a:cs typeface="KodchiangUPC" pitchFamily="18" charset="-34"/>
            </a:endParaRPr>
          </a:p>
        </p:txBody>
      </p:sp>
      <p:sp>
        <p:nvSpPr>
          <p:cNvPr id="34835" name="Line 19"/>
          <p:cNvSpPr>
            <a:spLocks noChangeShapeType="1"/>
          </p:cNvSpPr>
          <p:nvPr/>
        </p:nvSpPr>
        <p:spPr bwMode="auto">
          <a:xfrm>
            <a:off x="3657600" y="2590800"/>
            <a:ext cx="0" cy="2667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th-TH">
              <a:solidFill>
                <a:srgbClr val="000000"/>
              </a:solidFill>
            </a:endParaRPr>
          </a:p>
        </p:txBody>
      </p:sp>
      <p:sp>
        <p:nvSpPr>
          <p:cNvPr id="34836" name="Line 20"/>
          <p:cNvSpPr>
            <a:spLocks noChangeShapeType="1"/>
          </p:cNvSpPr>
          <p:nvPr/>
        </p:nvSpPr>
        <p:spPr bwMode="auto">
          <a:xfrm>
            <a:off x="2057400" y="2590800"/>
            <a:ext cx="0" cy="2667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th-TH">
              <a:solidFill>
                <a:srgbClr val="000000"/>
              </a:solidFill>
            </a:endParaRPr>
          </a:p>
        </p:txBody>
      </p:sp>
      <p:sp>
        <p:nvSpPr>
          <p:cNvPr id="34837" name="Rectangle 21"/>
          <p:cNvSpPr>
            <a:spLocks noChangeArrowheads="1"/>
          </p:cNvSpPr>
          <p:nvPr/>
        </p:nvSpPr>
        <p:spPr bwMode="auto">
          <a:xfrm>
            <a:off x="3352800" y="4800600"/>
            <a:ext cx="609600" cy="304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algn="ctr" fontAlgn="base">
              <a:spcBef>
                <a:spcPct val="20000"/>
              </a:spcBef>
              <a:spcAft>
                <a:spcPct val="0"/>
              </a:spcAft>
            </a:pPr>
            <a:r>
              <a:rPr lang="en-US" sz="1400">
                <a:solidFill>
                  <a:srgbClr val="000000"/>
                </a:solidFill>
                <a:latin typeface="Copperplate Gothic Bold" pitchFamily="34" charset="0"/>
                <a:cs typeface="KodchiangUPC" pitchFamily="18" charset="-34"/>
              </a:rPr>
              <a:t>108</a:t>
            </a:r>
            <a:endParaRPr lang="en-US" sz="900">
              <a:solidFill>
                <a:srgbClr val="000000"/>
              </a:solidFill>
              <a:latin typeface="Copperplate Gothic Bold" pitchFamily="34" charset="0"/>
              <a:cs typeface="KodchiangUPC" pitchFamily="18" charset="-34"/>
            </a:endParaRPr>
          </a:p>
        </p:txBody>
      </p:sp>
      <p:sp>
        <p:nvSpPr>
          <p:cNvPr id="34838" name="Rectangle 22"/>
          <p:cNvSpPr>
            <a:spLocks noChangeArrowheads="1"/>
          </p:cNvSpPr>
          <p:nvPr/>
        </p:nvSpPr>
        <p:spPr bwMode="auto">
          <a:xfrm>
            <a:off x="1739900" y="4800600"/>
            <a:ext cx="609600" cy="304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algn="ctr" fontAlgn="base">
              <a:spcBef>
                <a:spcPct val="20000"/>
              </a:spcBef>
              <a:spcAft>
                <a:spcPct val="0"/>
              </a:spcAft>
            </a:pPr>
            <a:r>
              <a:rPr lang="en-US" sz="1400">
                <a:solidFill>
                  <a:srgbClr val="000000"/>
                </a:solidFill>
                <a:latin typeface="Copperplate Gothic Bold" pitchFamily="34" charset="0"/>
                <a:cs typeface="KodchiangUPC" pitchFamily="18" charset="-34"/>
              </a:rPr>
              <a:t>96</a:t>
            </a:r>
            <a:endParaRPr lang="en-US" sz="900">
              <a:solidFill>
                <a:srgbClr val="000000"/>
              </a:solidFill>
              <a:latin typeface="Copperplate Gothic Bold" pitchFamily="34" charset="0"/>
              <a:cs typeface="KodchiangUPC" pitchFamily="18" charset="-34"/>
            </a:endParaRPr>
          </a:p>
        </p:txBody>
      </p:sp>
      <p:sp>
        <p:nvSpPr>
          <p:cNvPr id="34839" name="Rectangle 23"/>
          <p:cNvSpPr>
            <a:spLocks noChangeArrowheads="1"/>
          </p:cNvSpPr>
          <p:nvPr/>
        </p:nvSpPr>
        <p:spPr bwMode="auto">
          <a:xfrm>
            <a:off x="2628900" y="5232400"/>
            <a:ext cx="457200" cy="457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algn="ctr" fontAlgn="base">
              <a:spcBef>
                <a:spcPct val="2000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  <a:latin typeface="Copperplate Gothic Bold" pitchFamily="34" charset="0"/>
                <a:cs typeface="KodchiangUPC" pitchFamily="18" charset="-34"/>
              </a:rPr>
              <a:t>S</a:t>
            </a:r>
            <a:endParaRPr lang="en-US" sz="1600">
              <a:solidFill>
                <a:srgbClr val="000000"/>
              </a:solidFill>
              <a:latin typeface="Copperplate Gothic Bold" pitchFamily="34" charset="0"/>
              <a:cs typeface="KodchiangUPC" pitchFamily="18" charset="-34"/>
            </a:endParaRPr>
          </a:p>
        </p:txBody>
      </p:sp>
      <p:sp>
        <p:nvSpPr>
          <p:cNvPr id="34840" name="Rectangle 24"/>
          <p:cNvSpPr>
            <a:spLocks noChangeArrowheads="1"/>
          </p:cNvSpPr>
          <p:nvPr/>
        </p:nvSpPr>
        <p:spPr bwMode="auto">
          <a:xfrm>
            <a:off x="2133600" y="3733800"/>
            <a:ext cx="609600" cy="457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algn="ctr" fontAlgn="base">
              <a:spcBef>
                <a:spcPct val="20000"/>
              </a:spcBef>
              <a:spcAft>
                <a:spcPct val="0"/>
              </a:spcAft>
            </a:pPr>
            <a:r>
              <a:rPr lang="en-US" sz="2000">
                <a:solidFill>
                  <a:srgbClr val="000000"/>
                </a:solidFill>
                <a:latin typeface="Copperplate Gothic Bold" pitchFamily="34" charset="0"/>
                <a:cs typeface="KodchiangUPC" pitchFamily="18" charset="-34"/>
              </a:rPr>
              <a:t>47</a:t>
            </a:r>
            <a:endParaRPr lang="en-US" sz="1400">
              <a:solidFill>
                <a:srgbClr val="000000"/>
              </a:solidFill>
              <a:latin typeface="Copperplate Gothic Bold" pitchFamily="34" charset="0"/>
              <a:cs typeface="KodchiangUPC" pitchFamily="18" charset="-34"/>
            </a:endParaRPr>
          </a:p>
        </p:txBody>
      </p:sp>
      <p:sp>
        <p:nvSpPr>
          <p:cNvPr id="34841" name="Rectangle 25"/>
          <p:cNvSpPr>
            <a:spLocks noChangeArrowheads="1"/>
          </p:cNvSpPr>
          <p:nvPr/>
        </p:nvSpPr>
        <p:spPr bwMode="auto">
          <a:xfrm>
            <a:off x="2971800" y="3733800"/>
            <a:ext cx="609600" cy="457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algn="ctr" fontAlgn="base">
              <a:spcBef>
                <a:spcPct val="20000"/>
              </a:spcBef>
              <a:spcAft>
                <a:spcPct val="0"/>
              </a:spcAft>
            </a:pPr>
            <a:r>
              <a:rPr lang="en-US" sz="2000">
                <a:solidFill>
                  <a:srgbClr val="000000"/>
                </a:solidFill>
                <a:latin typeface="Copperplate Gothic Bold" pitchFamily="34" charset="0"/>
                <a:cs typeface="KodchiangUPC" pitchFamily="18" charset="-34"/>
              </a:rPr>
              <a:t>48</a:t>
            </a:r>
            <a:endParaRPr lang="en-US" sz="1400">
              <a:solidFill>
                <a:srgbClr val="000000"/>
              </a:solidFill>
              <a:latin typeface="Copperplate Gothic Bold" pitchFamily="34" charset="0"/>
              <a:cs typeface="KodchiangUPC" pitchFamily="18" charset="-34"/>
            </a:endParaRPr>
          </a:p>
        </p:txBody>
      </p:sp>
      <p:sp>
        <p:nvSpPr>
          <p:cNvPr id="34842" name="AutoShape 26"/>
          <p:cNvSpPr>
            <a:spLocks noChangeArrowheads="1"/>
          </p:cNvSpPr>
          <p:nvPr/>
        </p:nvSpPr>
        <p:spPr bwMode="auto">
          <a:xfrm rot="16200000" flipV="1">
            <a:off x="4229100" y="3619500"/>
            <a:ext cx="685800" cy="609600"/>
          </a:xfrm>
          <a:prstGeom prst="upArrow">
            <a:avLst>
              <a:gd name="adj1" fmla="val 50000"/>
              <a:gd name="adj2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th-TH">
              <a:solidFill>
                <a:srgbClr val="000000"/>
              </a:solidFill>
            </a:endParaRPr>
          </a:p>
        </p:txBody>
      </p:sp>
      <p:sp>
        <p:nvSpPr>
          <p:cNvPr id="34843" name="Line 27"/>
          <p:cNvSpPr>
            <a:spLocks noChangeShapeType="1"/>
          </p:cNvSpPr>
          <p:nvPr/>
        </p:nvSpPr>
        <p:spPr bwMode="auto">
          <a:xfrm>
            <a:off x="7859713" y="2590800"/>
            <a:ext cx="0" cy="2667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th-TH">
              <a:solidFill>
                <a:srgbClr val="000000"/>
              </a:solidFill>
            </a:endParaRPr>
          </a:p>
        </p:txBody>
      </p:sp>
      <p:sp>
        <p:nvSpPr>
          <p:cNvPr id="34844" name="Rectangle 28"/>
          <p:cNvSpPr>
            <a:spLocks noChangeArrowheads="1"/>
          </p:cNvSpPr>
          <p:nvPr/>
        </p:nvSpPr>
        <p:spPr bwMode="auto">
          <a:xfrm>
            <a:off x="7467600" y="4800600"/>
            <a:ext cx="762000" cy="304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algn="ctr" fontAlgn="base">
              <a:spcBef>
                <a:spcPct val="20000"/>
              </a:spcBef>
              <a:spcAft>
                <a:spcPct val="0"/>
              </a:spcAft>
            </a:pPr>
            <a:r>
              <a:rPr lang="en-US" sz="1400">
                <a:solidFill>
                  <a:srgbClr val="000000"/>
                </a:solidFill>
                <a:latin typeface="Copperplate Gothic Bold" pitchFamily="34" charset="0"/>
                <a:cs typeface="KodchiangUPC" pitchFamily="18" charset="-34"/>
              </a:rPr>
              <a:t>E102</a:t>
            </a:r>
            <a:endParaRPr lang="en-US" sz="900">
              <a:solidFill>
                <a:srgbClr val="000000"/>
              </a:solidFill>
              <a:latin typeface="Copperplate Gothic Bold" pitchFamily="34" charset="0"/>
              <a:cs typeface="KodchiangUPC" pitchFamily="18" charset="-34"/>
            </a:endParaRPr>
          </a:p>
        </p:txBody>
      </p:sp>
      <p:sp>
        <p:nvSpPr>
          <p:cNvPr id="34845" name="Line 29"/>
          <p:cNvSpPr>
            <a:spLocks noChangeShapeType="1"/>
          </p:cNvSpPr>
          <p:nvPr/>
        </p:nvSpPr>
        <p:spPr bwMode="auto">
          <a:xfrm>
            <a:off x="5575300" y="2590800"/>
            <a:ext cx="0" cy="2667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th-TH">
              <a:solidFill>
                <a:srgbClr val="000000"/>
              </a:solidFill>
            </a:endParaRPr>
          </a:p>
        </p:txBody>
      </p:sp>
      <p:sp>
        <p:nvSpPr>
          <p:cNvPr id="34846" name="Rectangle 30"/>
          <p:cNvSpPr>
            <a:spLocks noChangeArrowheads="1"/>
          </p:cNvSpPr>
          <p:nvPr/>
        </p:nvSpPr>
        <p:spPr bwMode="auto">
          <a:xfrm>
            <a:off x="5270500" y="4800600"/>
            <a:ext cx="609600" cy="304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algn="ctr" fontAlgn="base">
              <a:spcBef>
                <a:spcPct val="20000"/>
              </a:spcBef>
              <a:spcAft>
                <a:spcPct val="0"/>
              </a:spcAft>
            </a:pPr>
            <a:r>
              <a:rPr lang="en-US" sz="1400">
                <a:solidFill>
                  <a:srgbClr val="000000"/>
                </a:solidFill>
                <a:latin typeface="Copperplate Gothic Bold" pitchFamily="34" charset="0"/>
                <a:cs typeface="KodchiangUPC" pitchFamily="18" charset="-34"/>
              </a:rPr>
              <a:t>E96</a:t>
            </a:r>
            <a:endParaRPr lang="en-US" sz="900">
              <a:solidFill>
                <a:srgbClr val="000000"/>
              </a:solidFill>
              <a:latin typeface="Copperplate Gothic Bold" pitchFamily="34" charset="0"/>
              <a:cs typeface="KodchiangUPC" pitchFamily="18" charset="-34"/>
            </a:endParaRPr>
          </a:p>
        </p:txBody>
      </p:sp>
      <p:sp>
        <p:nvSpPr>
          <p:cNvPr id="34847" name="Line 31"/>
          <p:cNvSpPr>
            <a:spLocks noChangeShapeType="1"/>
          </p:cNvSpPr>
          <p:nvPr/>
        </p:nvSpPr>
        <p:spPr bwMode="auto">
          <a:xfrm>
            <a:off x="6705600" y="2590800"/>
            <a:ext cx="0" cy="2667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th-TH">
              <a:solidFill>
                <a:srgbClr val="000000"/>
              </a:solidFill>
            </a:endParaRPr>
          </a:p>
        </p:txBody>
      </p:sp>
      <p:sp>
        <p:nvSpPr>
          <p:cNvPr id="34848" name="Rectangle 32"/>
          <p:cNvSpPr>
            <a:spLocks noChangeArrowheads="1"/>
          </p:cNvSpPr>
          <p:nvPr/>
        </p:nvSpPr>
        <p:spPr bwMode="auto">
          <a:xfrm>
            <a:off x="6400800" y="2743200"/>
            <a:ext cx="609600" cy="304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algn="ctr" fontAlgn="base">
              <a:spcBef>
                <a:spcPct val="20000"/>
              </a:spcBef>
              <a:spcAft>
                <a:spcPct val="0"/>
              </a:spcAft>
            </a:pPr>
            <a:r>
              <a:rPr lang="en-US" sz="1400">
                <a:solidFill>
                  <a:srgbClr val="000000"/>
                </a:solidFill>
                <a:latin typeface="Copperplate Gothic Bold" pitchFamily="34" charset="0"/>
                <a:cs typeface="KodchiangUPC" pitchFamily="18" charset="-34"/>
              </a:rPr>
              <a:t>E99</a:t>
            </a:r>
            <a:endParaRPr lang="en-US" sz="900">
              <a:solidFill>
                <a:srgbClr val="000000"/>
              </a:solidFill>
              <a:latin typeface="Copperplate Gothic Bold" pitchFamily="34" charset="0"/>
              <a:cs typeface="KodchiangUPC" pitchFamily="18" charset="-34"/>
            </a:endParaRPr>
          </a:p>
        </p:txBody>
      </p:sp>
      <p:sp>
        <p:nvSpPr>
          <p:cNvPr id="34849" name="Rectangle 33"/>
          <p:cNvSpPr>
            <a:spLocks noChangeArrowheads="1"/>
          </p:cNvSpPr>
          <p:nvPr/>
        </p:nvSpPr>
        <p:spPr bwMode="auto">
          <a:xfrm rot="-5400000">
            <a:off x="6096000" y="3886200"/>
            <a:ext cx="1219200" cy="304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algn="ctr" fontAlgn="base">
              <a:spcBef>
                <a:spcPct val="20000"/>
              </a:spcBef>
              <a:spcAft>
                <a:spcPct val="0"/>
              </a:spcAft>
            </a:pPr>
            <a:r>
              <a:rPr lang="en-US" sz="1400">
                <a:solidFill>
                  <a:srgbClr val="000000"/>
                </a:solidFill>
                <a:latin typeface="Copperplate Gothic Bold" pitchFamily="34" charset="0"/>
                <a:cs typeface="KodchiangUPC" pitchFamily="18" charset="-34"/>
              </a:rPr>
              <a:t>500000 m</a:t>
            </a:r>
            <a:endParaRPr lang="en-US" sz="900">
              <a:solidFill>
                <a:srgbClr val="000000"/>
              </a:solidFill>
              <a:latin typeface="Copperplate Gothic Bold" pitchFamily="34" charset="0"/>
              <a:cs typeface="KodchiangUPC" pitchFamily="18" charset="-34"/>
            </a:endParaRPr>
          </a:p>
        </p:txBody>
      </p:sp>
      <p:sp>
        <p:nvSpPr>
          <p:cNvPr id="34850" name="Rectangle 34"/>
          <p:cNvSpPr>
            <a:spLocks noChangeArrowheads="1"/>
          </p:cNvSpPr>
          <p:nvPr/>
        </p:nvSpPr>
        <p:spPr bwMode="auto">
          <a:xfrm>
            <a:off x="5219700" y="5638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algn="ctr" fontAlgn="base">
              <a:spcBef>
                <a:spcPct val="2000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  <a:latin typeface="Copperplate Gothic Bold" pitchFamily="34" charset="0"/>
                <a:cs typeface="KodchiangUPC" pitchFamily="18" charset="-34"/>
              </a:rPr>
              <a:t>Origin X</a:t>
            </a:r>
            <a:endParaRPr lang="en-US" sz="1600">
              <a:solidFill>
                <a:srgbClr val="000000"/>
              </a:solidFill>
              <a:latin typeface="Copperplate Gothic Bold" pitchFamily="34" charset="0"/>
              <a:cs typeface="KodchiangUPC" pitchFamily="18" charset="-34"/>
            </a:endParaRPr>
          </a:p>
        </p:txBody>
      </p:sp>
      <p:sp>
        <p:nvSpPr>
          <p:cNvPr id="34851" name="AutoShape 35"/>
          <p:cNvSpPr>
            <a:spLocks noChangeArrowheads="1"/>
          </p:cNvSpPr>
          <p:nvPr/>
        </p:nvSpPr>
        <p:spPr bwMode="auto">
          <a:xfrm rot="16200000" flipV="1">
            <a:off x="6972300" y="3695700"/>
            <a:ext cx="685800" cy="609600"/>
          </a:xfrm>
          <a:prstGeom prst="upArrow">
            <a:avLst>
              <a:gd name="adj1" fmla="val 50000"/>
              <a:gd name="adj2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vert="eaVert"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th-TH" sz="2400" b="1">
              <a:solidFill>
                <a:srgbClr val="000000"/>
              </a:solidFill>
            </a:endParaRPr>
          </a:p>
        </p:txBody>
      </p:sp>
      <p:sp>
        <p:nvSpPr>
          <p:cNvPr id="34852" name="AutoShape 36"/>
          <p:cNvSpPr>
            <a:spLocks noChangeArrowheads="1"/>
          </p:cNvSpPr>
          <p:nvPr/>
        </p:nvSpPr>
        <p:spPr bwMode="auto">
          <a:xfrm rot="5400000" flipH="1" flipV="1">
            <a:off x="5753100" y="3695700"/>
            <a:ext cx="685800" cy="609600"/>
          </a:xfrm>
          <a:prstGeom prst="upArrow">
            <a:avLst>
              <a:gd name="adj1" fmla="val 50000"/>
              <a:gd name="adj2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vert="eaVert"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th-TH" sz="2400" b="1">
              <a:solidFill>
                <a:srgbClr val="000000"/>
              </a:solidFill>
            </a:endParaRPr>
          </a:p>
        </p:txBody>
      </p:sp>
      <p:sp>
        <p:nvSpPr>
          <p:cNvPr id="34853" name="Rectangle 37"/>
          <p:cNvSpPr>
            <a:spLocks noChangeArrowheads="1"/>
          </p:cNvSpPr>
          <p:nvPr/>
        </p:nvSpPr>
        <p:spPr bwMode="auto">
          <a:xfrm>
            <a:off x="5715000" y="3200400"/>
            <a:ext cx="8382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algn="ctr" fontAlgn="base">
              <a:spcBef>
                <a:spcPct val="20000"/>
              </a:spcBef>
              <a:spcAft>
                <a:spcPct val="0"/>
              </a:spcAft>
            </a:pPr>
            <a:r>
              <a:rPr lang="en-US" sz="1400">
                <a:solidFill>
                  <a:srgbClr val="000000"/>
                </a:solidFill>
                <a:latin typeface="Copperplate Gothic Bold" pitchFamily="34" charset="0"/>
                <a:cs typeface="KodchiangUPC" pitchFamily="18" charset="-34"/>
              </a:rPr>
              <a:t>minus</a:t>
            </a:r>
            <a:endParaRPr lang="en-US" sz="900">
              <a:solidFill>
                <a:srgbClr val="000000"/>
              </a:solidFill>
              <a:latin typeface="Copperplate Gothic Bold" pitchFamily="34" charset="0"/>
              <a:cs typeface="KodchiangUPC" pitchFamily="18" charset="-34"/>
            </a:endParaRPr>
          </a:p>
        </p:txBody>
      </p:sp>
      <p:sp>
        <p:nvSpPr>
          <p:cNvPr id="34854" name="Rectangle 38"/>
          <p:cNvSpPr>
            <a:spLocks noChangeArrowheads="1"/>
          </p:cNvSpPr>
          <p:nvPr/>
        </p:nvSpPr>
        <p:spPr bwMode="auto">
          <a:xfrm>
            <a:off x="6858000" y="3200400"/>
            <a:ext cx="8382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algn="ctr" fontAlgn="base">
              <a:spcBef>
                <a:spcPct val="20000"/>
              </a:spcBef>
              <a:spcAft>
                <a:spcPct val="0"/>
              </a:spcAft>
            </a:pPr>
            <a:r>
              <a:rPr lang="en-US" sz="1400">
                <a:solidFill>
                  <a:srgbClr val="000000"/>
                </a:solidFill>
                <a:latin typeface="Copperplate Gothic Bold" pitchFamily="34" charset="0"/>
                <a:cs typeface="KodchiangUPC" pitchFamily="18" charset="-34"/>
              </a:rPr>
              <a:t>plus</a:t>
            </a:r>
            <a:endParaRPr lang="en-US" sz="900">
              <a:solidFill>
                <a:srgbClr val="000000"/>
              </a:solidFill>
              <a:latin typeface="Copperplate Gothic Bold" pitchFamily="34" charset="0"/>
              <a:cs typeface="KodchiangUPC" pitchFamily="18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33541984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48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48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48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48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48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348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348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348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348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348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348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348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348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 nodeType="clickPar">
                      <p:stCondLst>
                        <p:cond delay="indefinite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2" dur="500"/>
                                        <p:tgtEl>
                                          <p:spTgt spid="348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 nodeType="clickPar">
                      <p:stCondLst>
                        <p:cond delay="indefinite"/>
                      </p:stCondLst>
                      <p:childTnLst>
                        <p:par>
                          <p:cTn id="7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7" dur="500"/>
                                        <p:tgtEl>
                                          <p:spTgt spid="348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8" grpId="0" build="p" autoUpdateAnimBg="0"/>
      <p:bldP spid="34820" grpId="0" build="p" autoUpdateAnimBg="0"/>
      <p:bldP spid="34821" grpId="0" build="p" autoUpdateAnimBg="0"/>
      <p:bldP spid="34825" grpId="0" build="p" autoUpdateAnimBg="0"/>
      <p:bldP spid="34837" grpId="0" build="p" autoUpdateAnimBg="0"/>
      <p:bldP spid="34838" grpId="0" build="p" autoUpdateAnimBg="0"/>
      <p:bldP spid="34840" grpId="0" build="p" autoUpdateAnimBg="0"/>
      <p:bldP spid="34841" grpId="0" build="p" autoUpdateAnimBg="0"/>
      <p:bldP spid="34844" grpId="0" build="p" autoUpdateAnimBg="0"/>
      <p:bldP spid="34846" grpId="0" build="p" autoUpdateAnimBg="0"/>
      <p:bldP spid="34848" grpId="0" build="p" autoUpdateAnimBg="0"/>
      <p:bldP spid="34849" grpId="0" build="p" autoUpdateAnimBg="0"/>
      <p:bldP spid="34850" grpId="0" build="p" autoUpdateAnimBg="0"/>
      <p:bldP spid="34853" grpId="0" build="p" autoUpdateAnimBg="0"/>
      <p:bldP spid="34854" grpId="0" build="p" autoUpdateAnimBg="0"/>
    </p:bld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700</Template>
  <TotalTime>91</TotalTime>
  <Words>232</Words>
  <Application>Microsoft Office PowerPoint</Application>
  <PresentationFormat>On-screen Show (4:3)</PresentationFormat>
  <Paragraphs>73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Diseño predeterminado</vt:lpstr>
      <vt:lpstr>บทปฏิบัติการที่ 1 การกำหนดขอบเขตพื้นที่ลุ่มน้ำ และการจัดทำแผนที่เบื้องต้น</vt:lpstr>
      <vt:lpstr>องค์ประกอบระบบสารสนเทศทางภูมิศาสตร์  Geographic Information System Elements</vt:lpstr>
      <vt:lpstr>สารสนเทศ และสารสนเทศทางภูมิศาสตร์   Information System &amp; Geographic Information System </vt:lpstr>
      <vt:lpstr>แนวความคิดของระบบสารสนเทศทางภูมิศาสตร์  Geographic Information System Concept</vt:lpstr>
      <vt:lpstr>ประเภทสารสนเทศทางภูมิศาสตร์   Geographic Information Type</vt:lpstr>
      <vt:lpstr>การนำเข้าข้อมูล</vt:lpstr>
      <vt:lpstr>ระบบพิกัดทางภูมิศาสตร์   Projections</vt:lpstr>
      <vt:lpstr>ระบบพิกัดทางภูมิศาสตร์   Projections</vt:lpstr>
      <vt:lpstr>ระบบพิกัดทางภูมิศาสตร์   Projections</vt:lpstr>
      <vt:lpstr>ระบบพิกัดทางภูมิศาสตร์   Projections</vt:lpstr>
    </vt:vector>
  </TitlesOfParts>
  <Company>KUFF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Venus</dc:creator>
  <cp:lastModifiedBy>Venus</cp:lastModifiedBy>
  <cp:revision>7</cp:revision>
  <dcterms:created xsi:type="dcterms:W3CDTF">2011-06-08T04:07:46Z</dcterms:created>
  <dcterms:modified xsi:type="dcterms:W3CDTF">2011-06-08T05:39:25Z</dcterms:modified>
</cp:coreProperties>
</file>